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notesMasterIdLst>
    <p:notesMasterId r:id="rId34"/>
  </p:notesMasterIdLst>
  <p:sldIdLst>
    <p:sldId id="257" r:id="rId5"/>
    <p:sldId id="317" r:id="rId6"/>
    <p:sldId id="276" r:id="rId7"/>
    <p:sldId id="295" r:id="rId8"/>
    <p:sldId id="279" r:id="rId9"/>
    <p:sldId id="277" r:id="rId10"/>
    <p:sldId id="258" r:id="rId11"/>
    <p:sldId id="303" r:id="rId12"/>
    <p:sldId id="310" r:id="rId13"/>
    <p:sldId id="301" r:id="rId14"/>
    <p:sldId id="302" r:id="rId15"/>
    <p:sldId id="296" r:id="rId16"/>
    <p:sldId id="312" r:id="rId17"/>
    <p:sldId id="316" r:id="rId18"/>
    <p:sldId id="313" r:id="rId19"/>
    <p:sldId id="304" r:id="rId20"/>
    <p:sldId id="305" r:id="rId21"/>
    <p:sldId id="306" r:id="rId22"/>
    <p:sldId id="307" r:id="rId23"/>
    <p:sldId id="315" r:id="rId24"/>
    <p:sldId id="314" r:id="rId25"/>
    <p:sldId id="321" r:id="rId26"/>
    <p:sldId id="322" r:id="rId27"/>
    <p:sldId id="324" r:id="rId28"/>
    <p:sldId id="323" r:id="rId29"/>
    <p:sldId id="320" r:id="rId30"/>
    <p:sldId id="309" r:id="rId31"/>
    <p:sldId id="308" r:id="rId32"/>
    <p:sldId id="271" r:id="rId33"/>
  </p:sldIdLst>
  <p:sldSz cx="9144000" cy="6858000" type="screen4x3"/>
  <p:notesSz cx="6797675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31"/>
    <a:srgbClr val="F4A300"/>
    <a:srgbClr val="626250"/>
    <a:srgbClr val="0082A4"/>
    <a:srgbClr val="00A0E1"/>
    <a:srgbClr val="5BAC26"/>
    <a:srgbClr val="C1002B"/>
    <a:srgbClr val="0060A9"/>
    <a:srgbClr val="E2007A"/>
    <a:srgbClr val="ABA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2057" autoAdjust="0"/>
  </p:normalViewPr>
  <p:slideViewPr>
    <p:cSldViewPr snapToGrid="0" showGuides="1">
      <p:cViewPr varScale="1">
        <p:scale>
          <a:sx n="105" d="100"/>
          <a:sy n="105" d="100"/>
        </p:scale>
        <p:origin x="18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-3864" y="-78"/>
      </p:cViewPr>
      <p:guideLst>
        <p:guide orient="horz" pos="3104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36096" y="4681974"/>
            <a:ext cx="4560107" cy="443555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6224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fld id="{840CDA3E-7C28-48B0-BD95-8C6A26B844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292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1pPr>
    <a:lvl2pPr marL="457200" algn="l" rtl="0" fontAlgn="base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2pPr>
    <a:lvl3pPr marL="914400" algn="l" rtl="0" fontAlgn="base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3pPr>
    <a:lvl4pPr marL="1371600" algn="l" rtl="0" fontAlgn="base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4pPr>
    <a:lvl5pPr marL="1828800" algn="l" rtl="0" fontAlgn="base">
      <a:spcBef>
        <a:spcPct val="30000"/>
      </a:spcBef>
      <a:spcAft>
        <a:spcPts val="600"/>
      </a:spcAft>
      <a:defRPr sz="1200" kern="1200">
        <a:solidFill>
          <a:schemeClr val="tx1"/>
        </a:solidFill>
        <a:latin typeface="Open Sans" pitchFamily="34" charset="0"/>
        <a:ea typeface="Open Sans" pitchFamily="34" charset="0"/>
        <a:cs typeface="Open Sans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7A0CA-8C35-440C-B104-757B5FEA047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CDA3E-7C28-48B0-BD95-8C6A26B8447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02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https://www.theguardian.com/teacher-network/teacher-blog/2014/aug/28/rise-of-cycle-school-generation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CDA3E-7C28-48B0-BD95-8C6A26B8447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https://www.880cities.org/lessons-from-the-school-streets-movement-taking-off-in-europe/</a:t>
            </a:r>
          </a:p>
          <a:p>
            <a:endParaRPr lang="en-GB" dirty="0"/>
          </a:p>
          <a:p>
            <a:r>
              <a:rPr lang="en-GB" dirty="0"/>
              <a:t>Image: https://www.myurbancar.com/2019/03/28/school-streets-in-london/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CDA3E-7C28-48B0-BD95-8C6A26B8447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17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https://pixabay.com/illustrations/cartoon-school-road-2898150/</a:t>
            </a:r>
          </a:p>
          <a:p>
            <a:endParaRPr lang="en-IE" dirty="0"/>
          </a:p>
          <a:p>
            <a:r>
              <a:rPr lang="en-IE" dirty="0"/>
              <a:t>Image: https://www.vectorstock.com/royalty-free-vector/bike-icon-vector-10772875</a:t>
            </a:r>
          </a:p>
          <a:p>
            <a:endParaRPr lang="en-IE" dirty="0"/>
          </a:p>
          <a:p>
            <a:r>
              <a:rPr lang="en-IE" dirty="0"/>
              <a:t>Image: https://www.flaticon.com/free-icon/scooter_130059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CDA3E-7C28-48B0-BD95-8C6A26B8447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89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CDA3E-7C28-48B0-BD95-8C6A26B8447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76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CDA3E-7C28-48B0-BD95-8C6A26B84475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18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67F56C-1A20-4E1E-AFFB-F7B3FBC5F0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7F56C-1A20-4E1E-AFFB-F7B3FBC5F0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7F56C-1A20-4E1E-AFFB-F7B3FBC5F0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635875" y="6315075"/>
            <a:ext cx="804863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350" y="260350"/>
            <a:ext cx="841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525463" y="511175"/>
            <a:ext cx="3325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GB" sz="1600" dirty="0" err="1">
                <a:solidFill>
                  <a:schemeClr val="accent1"/>
                </a:solidFill>
                <a:latin typeface="Open Sans Extrabold" pitchFamily="34" charset="0"/>
              </a:rPr>
              <a:t>Comhairle</a:t>
            </a:r>
            <a:r>
              <a:rPr lang="en-GB" sz="1600" dirty="0">
                <a:solidFill>
                  <a:schemeClr val="accent1"/>
                </a:solidFill>
                <a:latin typeface="Open Sans Extrabold" pitchFamily="34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latin typeface="Open Sans Extrabold" pitchFamily="34" charset="0"/>
              </a:rPr>
              <a:t>Contae</a:t>
            </a:r>
            <a:r>
              <a:rPr lang="en-GB" sz="1600" dirty="0">
                <a:solidFill>
                  <a:schemeClr val="accent1"/>
                </a:solidFill>
                <a:latin typeface="Open Sans Extrabold" pitchFamily="34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latin typeface="Open Sans Extrabold" pitchFamily="34" charset="0"/>
              </a:rPr>
              <a:t>Fhine</a:t>
            </a:r>
            <a:r>
              <a:rPr lang="en-GB" sz="1600" dirty="0">
                <a:solidFill>
                  <a:schemeClr val="accent1"/>
                </a:solidFill>
                <a:latin typeface="Open Sans Extrabold" pitchFamily="34" charset="0"/>
              </a:rPr>
              <a:t> Gall</a:t>
            </a:r>
          </a:p>
          <a:p>
            <a:pPr>
              <a:lnSpc>
                <a:spcPts val="1800"/>
              </a:lnSpc>
            </a:pPr>
            <a:r>
              <a:rPr lang="en-GB" sz="1600" dirty="0">
                <a:solidFill>
                  <a:schemeClr val="accent1"/>
                </a:solidFill>
              </a:rPr>
              <a:t>Fingal County Council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462" y="1994400"/>
            <a:ext cx="8078787" cy="6052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62" y="2568600"/>
            <a:ext cx="8078787" cy="520200"/>
          </a:xfrm>
        </p:spPr>
        <p:txBody>
          <a:bodyPr/>
          <a:lstStyle>
            <a:lvl1pPr marL="0" indent="0" algn="l">
              <a:buNone/>
              <a:defRPr sz="3600">
                <a:solidFill>
                  <a:srgbClr val="AAA0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25463" y="3772813"/>
            <a:ext cx="8078787" cy="107950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19838"/>
            <a:ext cx="2895600" cy="1682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 smtClean="0">
                <a:solidFill>
                  <a:srgbClr val="AAA0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 dirty="0">
                <a:solidFill>
                  <a:srgbClr val="AAA096"/>
                </a:solidFill>
              </a:rPr>
              <a:t>Fingal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2516666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 dirty="0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DEAB46-94F7-46FB-A3CF-8EF856B37B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44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 dirty="0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68335A-65F4-46DD-AD7D-02DE0A7095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070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 dirty="0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D286D-C72D-4369-9664-188AF84E1E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29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 dirty="0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569D3C-AF1E-4A9B-99EB-D4F5F9ECF8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127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 dirty="0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A6A663-0A0D-43D2-9B46-ED6F1E879B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309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 dirty="0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BBCCEA-76A2-4551-8DB4-607A8B984B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57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 dirty="0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8073BC-9353-4BB4-BC93-FA692C70D0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5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16011-EEB9-410C-B5F8-ADF5AA0D39B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 dirty="0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F6DBDF-31DB-452E-8B57-C5E6E17FCF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427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5463" y="6319838"/>
            <a:ext cx="1598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GB" sz="1100" b="1" dirty="0">
                <a:solidFill>
                  <a:schemeClr val="bg1"/>
                </a:solidFill>
              </a:rPr>
              <a:t>Fingal County Council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307263" y="6319838"/>
            <a:ext cx="968375" cy="1682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</a:rPr>
              <a:t>fingal</a:t>
            </a:r>
            <a:r>
              <a:rPr lang="en-GB" dirty="0">
                <a:solidFill>
                  <a:schemeClr val="bg1"/>
                </a:solidFill>
              </a:rPr>
              <a:t>.ie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5463" y="1643059"/>
            <a:ext cx="8078787" cy="3843337"/>
          </a:xfrm>
        </p:spPr>
        <p:txBody>
          <a:bodyPr/>
          <a:lstStyle>
            <a:lvl1pPr marL="0" indent="0">
              <a:lnSpc>
                <a:spcPts val="6000"/>
              </a:lnSpc>
              <a:buNone/>
              <a:defRPr sz="5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5D3F72-2FD7-46AB-A454-5C924AB1D0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14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289456"/>
            <a:ext cx="7196137" cy="5620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92088" y="1619250"/>
            <a:ext cx="8780462" cy="4448175"/>
          </a:xfr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8611-89F1-4365-ACB8-C750D72E96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604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289456"/>
            <a:ext cx="7196137" cy="5620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63" y="1544325"/>
            <a:ext cx="3856037" cy="4351649"/>
          </a:xfrm>
        </p:spPr>
        <p:txBody>
          <a:bodyPr/>
          <a:lstStyle>
            <a:lvl1pPr>
              <a:lnSpc>
                <a:spcPts val="3600"/>
              </a:lnSpc>
              <a:defRPr sz="2700"/>
            </a:lvl1pPr>
            <a:lvl2pPr>
              <a:lnSpc>
                <a:spcPts val="2500"/>
              </a:lnSpc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62500" y="1590675"/>
            <a:ext cx="3841750" cy="4505325"/>
          </a:xfrm>
          <a:solidFill>
            <a:schemeClr val="tx1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8BCB-E79C-4E6A-9BE4-81C9188B3B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0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7F56C-1A20-4E1E-AFFB-F7B3FBC5F0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7F56C-1A20-4E1E-AFFB-F7B3FBC5F0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7F56C-1A20-4E1E-AFFB-F7B3FBC5F0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A6B27-579D-4F7B-AEA3-3E1E154EDA0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7F56C-1A20-4E1E-AFFB-F7B3FBC5F0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7F56C-1A20-4E1E-AFFB-F7B3FBC5F0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7F56C-1A20-4E1E-AFFB-F7B3FBC5F0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GB"/>
              <a:t>Road Safety Unit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A67F56C-1A20-4E1E-AFFB-F7B3FBC5F0C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81" r:id="rId22"/>
    <p:sldLayoutId id="2147483682" r:id="rId23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cid:496641073439633430714225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532606" y="2326341"/>
            <a:ext cx="8078787" cy="2205317"/>
          </a:xfrm>
        </p:spPr>
        <p:txBody>
          <a:bodyPr/>
          <a:lstStyle/>
          <a:p>
            <a:br>
              <a:rPr lang="en-GB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COVID-19 </a:t>
            </a:r>
            <a:br>
              <a:rPr lang="en-GB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Social Distancing </a:t>
            </a:r>
            <a:br>
              <a:rPr lang="en-GB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Malahide </a:t>
            </a:r>
            <a:br>
              <a:rPr lang="en-GB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New Street &amp; The Mall</a:t>
            </a:r>
          </a:p>
        </p:txBody>
      </p:sp>
      <p:sp>
        <p:nvSpPr>
          <p:cNvPr id="1229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2572" y="5038164"/>
            <a:ext cx="8078787" cy="1079500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May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935F72-4B11-45A5-9F93-0298B2BD65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03652" y="909638"/>
            <a:ext cx="8736696" cy="57199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496" y="228421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 err="1">
                <a:solidFill>
                  <a:schemeClr val="bg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Pedestrianise</a:t>
            </a:r>
            <a:r>
              <a:rPr lang="en-IE" sz="3600" dirty="0">
                <a:solidFill>
                  <a:schemeClr val="bg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New Street</a:t>
            </a:r>
          </a:p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B219A-94DE-4113-8FFD-538387D6081A}"/>
              </a:ext>
            </a:extLst>
          </p:cNvPr>
          <p:cNvSpPr txBox="1"/>
          <p:nvPr/>
        </p:nvSpPr>
        <p:spPr>
          <a:xfrm>
            <a:off x="641684" y="1331045"/>
            <a:ext cx="3589431" cy="499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Pedestrianise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New Street, c.150m to facilitate and encourage social distancing. </a:t>
            </a:r>
          </a:p>
          <a:p>
            <a:pPr>
              <a:lnSpc>
                <a:spcPct val="200000"/>
              </a:lnSpc>
            </a:pPr>
            <a:endParaRPr lang="en-IE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IE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IE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Vehicular access to remain for emergency services, deliveries and residents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9FDF66-AD71-4C65-AF64-F60A3B18BC48}"/>
              </a:ext>
            </a:extLst>
          </p:cNvPr>
          <p:cNvGrpSpPr/>
          <p:nvPr/>
        </p:nvGrpSpPr>
        <p:grpSpPr>
          <a:xfrm>
            <a:off x="2067289" y="2366660"/>
            <a:ext cx="7076711" cy="3160295"/>
            <a:chOff x="1702321" y="3048000"/>
            <a:chExt cx="7076711" cy="31602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99406C-CF32-434E-A02E-225E3974360B}"/>
                </a:ext>
              </a:extLst>
            </p:cNvPr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66147" y="3048000"/>
              <a:ext cx="4912885" cy="31602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E09A1DEA-1D0D-4E5C-BBE5-7F16DA16C5A5}"/>
                </a:ext>
              </a:extLst>
            </p:cNvPr>
            <p:cNvSpPr/>
            <p:nvPr/>
          </p:nvSpPr>
          <p:spPr>
            <a:xfrm>
              <a:off x="5309937" y="4363452"/>
              <a:ext cx="368969" cy="4491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BB296BD-32C8-411A-A3BB-27BFA2349396}"/>
                </a:ext>
              </a:extLst>
            </p:cNvPr>
            <p:cNvSpPr/>
            <p:nvPr/>
          </p:nvSpPr>
          <p:spPr>
            <a:xfrm>
              <a:off x="3208421" y="4363452"/>
              <a:ext cx="1941095" cy="4491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CABBEB-2AA8-452F-9470-85B897BFC5FD}"/>
                </a:ext>
              </a:extLst>
            </p:cNvPr>
            <p:cNvSpPr txBox="1"/>
            <p:nvPr/>
          </p:nvSpPr>
          <p:spPr>
            <a:xfrm>
              <a:off x="1702321" y="4395172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>
                  <a:solidFill>
                    <a:schemeClr val="bg2">
                      <a:lumMod val="50000"/>
                    </a:schemeClr>
                  </a:solidFill>
                </a:rPr>
                <a:t>Location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66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28772A-75A5-4E18-A39C-8436E01C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0" y="286870"/>
            <a:ext cx="9019620" cy="62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7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SarahMcGrath\AppData\Local\Microsoft\Windows\INetCache\Content.Word\NEW ST..png">
            <a:extLst>
              <a:ext uri="{FF2B5EF4-FFF2-40B4-BE49-F238E27FC236}">
                <a16:creationId xmlns:a16="http://schemas.microsoft.com/office/drawing/2014/main" id="{4D9196FB-1D9D-4FAE-AECE-03EB9063E6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071" y="2312894"/>
            <a:ext cx="6633882" cy="42883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943" y="416265"/>
            <a:ext cx="7196137" cy="1808859"/>
          </a:xfrm>
        </p:spPr>
        <p:txBody>
          <a:bodyPr/>
          <a:lstStyle/>
          <a:p>
            <a:br>
              <a:rPr lang="en-IE" sz="36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IE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IE" sz="3600" dirty="0">
                <a:solidFill>
                  <a:schemeClr val="bg2">
                    <a:lumMod val="50000"/>
                  </a:schemeClr>
                </a:solidFill>
              </a:rPr>
              <a:t>We Know we can do this! </a:t>
            </a:r>
            <a:br>
              <a:rPr lang="en-IE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IE" sz="3600" dirty="0">
                <a:solidFill>
                  <a:schemeClr val="bg2">
                    <a:lumMod val="50000"/>
                  </a:schemeClr>
                </a:solidFill>
              </a:rPr>
              <a:t>A Safe Space for Shoppers</a:t>
            </a:r>
            <a:br>
              <a:rPr lang="en-IE" sz="3600" b="1" dirty="0">
                <a:solidFill>
                  <a:schemeClr val="bg2">
                    <a:lumMod val="50000"/>
                  </a:schemeClr>
                </a:solidFill>
              </a:rPr>
            </a:br>
            <a:endParaRPr lang="en-IE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F2D7C-2BFD-4DC7-BB1C-E9E5FBC841F6}"/>
              </a:ext>
            </a:extLst>
          </p:cNvPr>
          <p:cNvSpPr txBox="1"/>
          <p:nvPr/>
        </p:nvSpPr>
        <p:spPr>
          <a:xfrm>
            <a:off x="25675" y="1320695"/>
            <a:ext cx="9136254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A place for: retailers/cafes/restaurants/ bars to expand their business into the street</a:t>
            </a:r>
            <a:endParaRPr lang="en-I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2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D13F7-06CF-41A1-8871-4E8DFD29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7A685C-86FA-4F01-94C2-4B1BC5A61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4722"/>
            <a:ext cx="8229600" cy="313095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D3A07F-47D9-456E-8C7E-85F38F4700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0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629940-DD6A-417D-823A-466F222DB6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44926"/>
            <a:ext cx="4572000" cy="30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9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3664-7A33-4724-BC10-38BE5281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561294" cy="1540584"/>
          </a:xfrm>
        </p:spPr>
        <p:txBody>
          <a:bodyPr/>
          <a:lstStyle/>
          <a:p>
            <a:r>
              <a:rPr lang="en-IE" sz="3600" dirty="0"/>
              <a:t>Examples of public realm solutions in place of parking spaces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AD944-BAB9-447A-9BAE-10608740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70" y="3686175"/>
            <a:ext cx="5695950" cy="317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EA90C4-2DE6-47D6-8D2B-6B8CFC82FA7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87493"/>
            <a:ext cx="4563035" cy="29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8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0BD6-22C5-4506-852A-170D1075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8541"/>
          </a:xfrm>
        </p:spPr>
        <p:txBody>
          <a:bodyPr/>
          <a:lstStyle/>
          <a:p>
            <a:r>
              <a:rPr lang="en-IE" sz="3600" dirty="0"/>
              <a:t>Dutch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8A8E6-388A-47B0-96F2-A1E997686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83" y="1380565"/>
            <a:ext cx="7984417" cy="47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3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89C516-5FB5-4733-B432-60AD0E14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7" y="741000"/>
            <a:ext cx="7715926" cy="5376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4C31E7D-2D03-4DB4-901C-102B1E86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1000"/>
          </a:xfrm>
        </p:spPr>
        <p:txBody>
          <a:bodyPr/>
          <a:lstStyle/>
          <a:p>
            <a:r>
              <a:rPr lang="en-IE" sz="3600" dirty="0"/>
              <a:t>UK Evidence</a:t>
            </a:r>
          </a:p>
        </p:txBody>
      </p:sp>
    </p:spTree>
    <p:extLst>
      <p:ext uri="{BB962C8B-B14F-4D97-AF65-F5344CB8AC3E}">
        <p14:creationId xmlns:p14="http://schemas.microsoft.com/office/powerpoint/2010/main" val="3964613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011F2-8D86-416B-BA9A-01C76032F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5878"/>
            <a:ext cx="8382000" cy="6120415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FFB10AC4-A156-4A11-9E7F-CC71F87D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1000"/>
          </a:xfrm>
        </p:spPr>
        <p:txBody>
          <a:bodyPr/>
          <a:lstStyle/>
          <a:p>
            <a:r>
              <a:rPr lang="en-IE" sz="3600" dirty="0"/>
              <a:t>UK Evidence</a:t>
            </a:r>
          </a:p>
        </p:txBody>
      </p:sp>
    </p:spTree>
    <p:extLst>
      <p:ext uri="{BB962C8B-B14F-4D97-AF65-F5344CB8AC3E}">
        <p14:creationId xmlns:p14="http://schemas.microsoft.com/office/powerpoint/2010/main" val="3685538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60CF2-4A69-4563-A3CF-55C04D55B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9" y="233082"/>
            <a:ext cx="8811495" cy="64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1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5">
            <a:extLst>
              <a:ext uri="{FF2B5EF4-FFF2-40B4-BE49-F238E27FC236}">
                <a16:creationId xmlns:a16="http://schemas.microsoft.com/office/drawing/2014/main" id="{43D934AB-84BC-41D1-8798-6AFE467C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20" y="1452281"/>
            <a:ext cx="5785597" cy="28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EAAE9A-C8F4-4B81-AF07-91D7E8EC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5105"/>
            <a:ext cx="8229600" cy="717176"/>
          </a:xfrm>
        </p:spPr>
        <p:txBody>
          <a:bodyPr/>
          <a:lstStyle/>
          <a:p>
            <a:r>
              <a:rPr lang="en-IE" sz="3600" dirty="0"/>
              <a:t>Examples from equivalent locations Mini Holland London – Orford Road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17515-7D8F-40C3-B102-F72CF78622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235" y="3429000"/>
            <a:ext cx="547956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3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EA35F-0EF4-44DA-94F9-C4D2EC6FA7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252"/>
            <a:ext cx="9144000" cy="514149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F4EFA96-FC57-4ADA-AE13-9BBA8090D3CE}"/>
              </a:ext>
            </a:extLst>
          </p:cNvPr>
          <p:cNvSpPr/>
          <p:nvPr/>
        </p:nvSpPr>
        <p:spPr>
          <a:xfrm>
            <a:off x="7960659" y="2366683"/>
            <a:ext cx="1183341" cy="1667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1357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3664-7A33-4724-BC10-38BE5281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561294" cy="1506072"/>
          </a:xfrm>
        </p:spPr>
        <p:txBody>
          <a:bodyPr/>
          <a:lstStyle/>
          <a:p>
            <a:r>
              <a:rPr lang="en-IE" sz="4000" dirty="0"/>
              <a:t>Examples of public </a:t>
            </a:r>
            <a:r>
              <a:rPr lang="en-IE" sz="3600" dirty="0"/>
              <a:t>realm</a:t>
            </a:r>
            <a:r>
              <a:rPr lang="en-IE" sz="4000" dirty="0"/>
              <a:t> solutions in place of parking spaces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6350A-5011-461A-9DD2-5E6A0420A5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4106" y="1506072"/>
            <a:ext cx="8435788" cy="29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04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B75B-8D00-4802-90EF-61AC731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29"/>
            <a:ext cx="8229600" cy="878541"/>
          </a:xfrm>
        </p:spPr>
        <p:txBody>
          <a:bodyPr/>
          <a:lstStyle/>
          <a:p>
            <a:r>
              <a:rPr lang="en-IE" sz="3600" dirty="0"/>
              <a:t>We can do things like this!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58DCE0-6933-412D-A5D0-5F172C87A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92" y="1486076"/>
            <a:ext cx="4582696" cy="446660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B7B0C-9ADA-4D0D-95BF-8752B2C4A3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304" y="1426715"/>
            <a:ext cx="45826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14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F116-E6F5-4256-AA19-E0A9D85E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dirty="0"/>
              <a:t>Alternative Modes of Travel </a:t>
            </a:r>
            <a:r>
              <a:rPr lang="en-IE" sz="4800" dirty="0">
                <a:solidFill>
                  <a:srgbClr val="F4A300"/>
                </a:solidFill>
              </a:rPr>
              <a:t>Bleeper Bikes </a:t>
            </a:r>
            <a:r>
              <a:rPr lang="en-IE" sz="4800" dirty="0"/>
              <a:t>&amp; </a:t>
            </a:r>
            <a:r>
              <a:rPr lang="en-IE" sz="4800" dirty="0">
                <a:solidFill>
                  <a:srgbClr val="FCF731"/>
                </a:solidFill>
              </a:rPr>
              <a:t>Dublin Bus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40279A-0B9D-44D4-94A2-8C3FC609F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836" y="2093260"/>
            <a:ext cx="1882588" cy="3532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D75328-4367-4B50-A933-38397D2DB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824" y="2093260"/>
            <a:ext cx="3281082" cy="34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02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2C5D-A054-439B-8ED1-860E2AF0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Bleeper Bikes Usage during </a:t>
            </a:r>
            <a:r>
              <a:rPr lang="en-IE" dirty="0" err="1"/>
              <a:t>Covid</a:t>
            </a:r>
            <a:r>
              <a:rPr lang="en-IE" dirty="0"/>
              <a:t> 19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403F8E-0D64-4EB3-9384-7E0CC9B17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0200"/>
            <a:ext cx="9051722" cy="51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02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4661-31AD-4C80-B93B-D3BA09F4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Bleeper Bikes Usage during </a:t>
            </a:r>
            <a:r>
              <a:rPr lang="en-IE" dirty="0" err="1"/>
              <a:t>Covid</a:t>
            </a:r>
            <a:r>
              <a:rPr lang="en-IE" dirty="0"/>
              <a:t> 19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2AC481-E4D3-480B-A013-95F8FCDA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89" y="1739154"/>
            <a:ext cx="9021611" cy="49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54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2C5D-A054-439B-8ED1-860E2AF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IE" sz="4400" dirty="0"/>
              <a:t>Dublin Bus Routes Malahide #32 &amp; #42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65CCA005-F63B-4B1A-B6A1-6CEA626CD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404" y="1600200"/>
            <a:ext cx="2289968" cy="3981401"/>
          </a:xfr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064684-8E1D-4745-BAE7-DC6E5E2337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426" y="1645149"/>
            <a:ext cx="2275418" cy="39816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D284A03-EB89-437F-8305-A46596B3C995}"/>
              </a:ext>
            </a:extLst>
          </p:cNvPr>
          <p:cNvSpPr/>
          <p:nvPr/>
        </p:nvSpPr>
        <p:spPr>
          <a:xfrm>
            <a:off x="2575413" y="5950933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#32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B87D2A-DB47-4B46-8EBF-8AE419624DB9}"/>
              </a:ext>
            </a:extLst>
          </p:cNvPr>
          <p:cNvSpPr/>
          <p:nvPr/>
        </p:nvSpPr>
        <p:spPr>
          <a:xfrm>
            <a:off x="6210709" y="5907466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#42 </a:t>
            </a:r>
          </a:p>
        </p:txBody>
      </p:sp>
    </p:spTree>
    <p:extLst>
      <p:ext uri="{BB962C8B-B14F-4D97-AF65-F5344CB8AC3E}">
        <p14:creationId xmlns:p14="http://schemas.microsoft.com/office/powerpoint/2010/main" val="121676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EAAE9A-C8F4-4B81-AF07-91D7E8EC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5105"/>
            <a:ext cx="8229600" cy="717176"/>
          </a:xfrm>
        </p:spPr>
        <p:txBody>
          <a:bodyPr/>
          <a:lstStyle/>
          <a:p>
            <a:r>
              <a:rPr lang="en-IE" sz="3600" dirty="0"/>
              <a:t>Dublin Bus Stops Malahide Village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14279-65EF-432B-A422-025AC636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316" y="1640933"/>
            <a:ext cx="2446490" cy="4835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860120-EC3D-47DC-9E45-C9E09B551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2" r="-29"/>
          <a:stretch/>
        </p:blipFill>
        <p:spPr>
          <a:xfrm>
            <a:off x="4572000" y="1640933"/>
            <a:ext cx="2991126" cy="2484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C5437D-04AE-40CE-A91D-7A1A296FCA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"/>
          <a:stretch/>
        </p:blipFill>
        <p:spPr>
          <a:xfrm>
            <a:off x="4572000" y="4058726"/>
            <a:ext cx="2991126" cy="248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7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FE0B68-B8C6-43C3-B35A-511D2FA278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68121" y="421339"/>
            <a:ext cx="9015303" cy="6230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7FD73-D9AC-436A-B389-1958A5E2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1624"/>
          </a:xfrm>
        </p:spPr>
        <p:txBody>
          <a:bodyPr/>
          <a:lstStyle/>
          <a:p>
            <a:r>
              <a:rPr lang="en-IE" sz="3600" dirty="0"/>
              <a:t>Concerns Raised by </a:t>
            </a:r>
            <a:r>
              <a:rPr lang="en-IE" sz="3600" dirty="0" err="1"/>
              <a:t>CoC</a:t>
            </a:r>
            <a:endParaRPr lang="en-I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6EF0D-5CD2-4BB5-B3E5-E56ACE929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1341" y="1111624"/>
            <a:ext cx="4744537" cy="5325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600" b="1" dirty="0">
                <a:solidFill>
                  <a:schemeClr val="tx1"/>
                </a:solidFill>
              </a:rPr>
              <a:t>Response</a:t>
            </a:r>
            <a:r>
              <a:rPr lang="en-IE" sz="1600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Dependant on Govt Announcements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Loading will be accommodated before 10am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Disabled Parking spaces to be provided on the Mall and the Green 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Access to Rosses cottages to be maintained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New Electric Car space to be closed after 10am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It is not intended to be a through route for cyclists, but a slow moving environment for cyclists and pedestrians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Taxis will be accommodated on the Mall at the Tennis Club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 err="1">
                <a:solidFill>
                  <a:schemeClr val="tx1"/>
                </a:solidFill>
              </a:rPr>
              <a:t>Bridgefield</a:t>
            </a:r>
            <a:r>
              <a:rPr lang="en-IE" sz="1600" dirty="0">
                <a:solidFill>
                  <a:schemeClr val="tx1"/>
                </a:solidFill>
              </a:rPr>
              <a:t> CP to be reopened, signage to be considered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James’ Terrace/The Mall junction to be monitored following 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Bend and Ped movement to be reviewed on 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1184D-061B-448E-B324-255ECA60A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111624"/>
            <a:ext cx="3865581" cy="5038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600" b="1" dirty="0">
                <a:solidFill>
                  <a:schemeClr val="tx1"/>
                </a:solidFill>
              </a:rPr>
              <a:t>Issue: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Temporary Measures &amp; Return to normal arrangements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Loading Bay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Disabled Parking spaces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Access to Rosses cottages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New Electric Car spaces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Cycleway congregation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Taxis to be permitted back after 7pm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Parking &amp; </a:t>
            </a:r>
            <a:r>
              <a:rPr lang="en-IE" sz="1600" dirty="0" err="1">
                <a:solidFill>
                  <a:schemeClr val="tx1"/>
                </a:solidFill>
              </a:rPr>
              <a:t>Bridgefield</a:t>
            </a:r>
            <a:r>
              <a:rPr lang="en-IE" sz="1600" dirty="0">
                <a:solidFill>
                  <a:schemeClr val="tx1"/>
                </a:solidFill>
              </a:rPr>
              <a:t> CP &amp; signage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Junction of James’ Terrace and the Mall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>
                <a:solidFill>
                  <a:schemeClr val="tx1"/>
                </a:solidFill>
              </a:rPr>
              <a:t>Bend at Yacht Club</a:t>
            </a:r>
          </a:p>
        </p:txBody>
      </p:sp>
    </p:spTree>
    <p:extLst>
      <p:ext uri="{BB962C8B-B14F-4D97-AF65-F5344CB8AC3E}">
        <p14:creationId xmlns:p14="http://schemas.microsoft.com/office/powerpoint/2010/main" val="96628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E94EF-273B-40CE-9460-A914A79FE3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51361" y="1757085"/>
            <a:ext cx="9646721" cy="4720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7FD73-D9AC-436A-B389-1958A5E2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4636"/>
            <a:ext cx="8229600" cy="1111624"/>
          </a:xfrm>
        </p:spPr>
        <p:txBody>
          <a:bodyPr/>
          <a:lstStyle/>
          <a:p>
            <a:r>
              <a:rPr lang="en-IE" sz="3600" dirty="0"/>
              <a:t>Concerns Raised by Malahide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6EF0D-5CD2-4BB5-B3E5-E56ACE929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1342" y="1739154"/>
            <a:ext cx="4159624" cy="5360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700" b="1" dirty="0">
                <a:solidFill>
                  <a:schemeClr val="tx1"/>
                </a:solidFill>
              </a:rPr>
              <a:t>Response: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700" dirty="0">
                <a:solidFill>
                  <a:schemeClr val="tx1"/>
                </a:solidFill>
              </a:rPr>
              <a:t>Noted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700" dirty="0">
                <a:solidFill>
                  <a:schemeClr val="tx1"/>
                </a:solidFill>
              </a:rPr>
              <a:t>Works to recommence on the Green to keep project on time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700" dirty="0">
                <a:solidFill>
                  <a:schemeClr val="tx1"/>
                </a:solidFill>
              </a:rPr>
              <a:t>Issues here with left turning and right turning manoeuvres at the Diamond. To be assessed following 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700" dirty="0">
                <a:solidFill>
                  <a:schemeClr val="tx1"/>
                </a:solidFill>
              </a:rPr>
              <a:t>Disabled spaces to be provided on the Green and the Mall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700" dirty="0">
                <a:solidFill>
                  <a:schemeClr val="tx1"/>
                </a:solidFill>
              </a:rPr>
              <a:t>Initially TTM measures: following assessment, more aesthetic measures being considered such as benches, planters, parklets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1184D-061B-448E-B324-255ECA60A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4396" y="1757088"/>
            <a:ext cx="4026946" cy="53608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 dirty="0">
                <a:solidFill>
                  <a:schemeClr val="tx1"/>
                </a:solidFill>
              </a:rPr>
              <a:t>Issue: 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>
                <a:solidFill>
                  <a:schemeClr val="tx1"/>
                </a:solidFill>
              </a:rPr>
              <a:t>General support among residents for the initiatives 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>
                <a:solidFill>
                  <a:schemeClr val="tx1"/>
                </a:solidFill>
              </a:rPr>
              <a:t>Residents concerns In the area of the Marina, where social distancing has been severely restricted and reduced by the hoarding erected around the Village Green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>
                <a:solidFill>
                  <a:schemeClr val="tx1"/>
                </a:solidFill>
              </a:rPr>
              <a:t>Consider the northern side of Main Street, from the junction with Old Street to The Diamond, where the footpath is very narrow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>
                <a:solidFill>
                  <a:schemeClr val="tx1"/>
                </a:solidFill>
              </a:rPr>
              <a:t>Access for:  Disability permit holders &amp; New Street residents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>
                <a:solidFill>
                  <a:schemeClr val="tx1"/>
                </a:solidFill>
              </a:rPr>
              <a:t>Residents are very interested to know how New Street will be closed off - with a preference expressed for the use of attractive planters.</a:t>
            </a:r>
          </a:p>
        </p:txBody>
      </p:sp>
    </p:spTree>
    <p:extLst>
      <p:ext uri="{BB962C8B-B14F-4D97-AF65-F5344CB8AC3E}">
        <p14:creationId xmlns:p14="http://schemas.microsoft.com/office/powerpoint/2010/main" val="1274910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3F8EB-4631-480B-9043-4695D64407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34745" y="1225844"/>
            <a:ext cx="9009255" cy="5002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20" y="463966"/>
            <a:ext cx="7740935" cy="631409"/>
          </a:xfrm>
        </p:spPr>
        <p:txBody>
          <a:bodyPr/>
          <a:lstStyle/>
          <a:p>
            <a:br>
              <a:rPr lang="en-IE" b="1" dirty="0"/>
            </a:br>
            <a:r>
              <a:rPr lang="en-IE" sz="3600" dirty="0">
                <a:solidFill>
                  <a:schemeClr val="bg2">
                    <a:lumMod val="50000"/>
                  </a:schemeClr>
                </a:solidFill>
                <a:effectLst/>
              </a:rPr>
              <a:t>Summary &amp;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21" y="1363437"/>
            <a:ext cx="8327572" cy="47271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IE" sz="1800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IE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E" sz="1800" dirty="0">
                <a:solidFill>
                  <a:schemeClr val="tx1"/>
                </a:solidFill>
              </a:rPr>
              <a:t>Fingal County Council seeks to encourage physical activity at a safe social distance and thereby improving the physical and mental health of its’ citizens during this time of restricted movement.</a:t>
            </a:r>
          </a:p>
          <a:p>
            <a:pPr marL="0" indent="0">
              <a:lnSpc>
                <a:spcPct val="100000"/>
              </a:lnSpc>
              <a:buNone/>
            </a:pPr>
            <a:endParaRPr lang="en-IE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E" sz="1800" dirty="0">
                <a:solidFill>
                  <a:schemeClr val="tx1"/>
                </a:solidFill>
              </a:rPr>
              <a:t>These measures are being introduced by Fingal County Council in consultation with local Gardai and meeting with local stakeholders</a:t>
            </a:r>
          </a:p>
          <a:p>
            <a:pPr marL="0" indent="0">
              <a:lnSpc>
                <a:spcPct val="100000"/>
              </a:lnSpc>
              <a:buNone/>
            </a:pPr>
            <a:endParaRPr lang="en-IE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E" sz="1800" dirty="0">
                <a:solidFill>
                  <a:schemeClr val="tx1"/>
                </a:solidFill>
              </a:rPr>
              <a:t>These measures will be closely monitored by engineers and reviewed at intervals as the Government restrictions change</a:t>
            </a:r>
          </a:p>
          <a:p>
            <a:pPr marL="0" indent="0">
              <a:lnSpc>
                <a:spcPct val="150000"/>
              </a:lnSpc>
              <a:buNone/>
            </a:pPr>
            <a:endParaRPr lang="en-IE" sz="18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IE" sz="1800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endParaRPr lang="en-IE" sz="1800" b="1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endParaRPr lang="en-IE" sz="1800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4186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FCF70-932E-4FBB-B595-F67975FFBA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66727" y="1583225"/>
            <a:ext cx="7829550" cy="4391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95250"/>
            <a:ext cx="8229600" cy="1028700"/>
          </a:xfrm>
        </p:spPr>
        <p:txBody>
          <a:bodyPr/>
          <a:lstStyle/>
          <a:p>
            <a:r>
              <a:rPr lang="en-IE" sz="3600" b="1" dirty="0">
                <a:solidFill>
                  <a:schemeClr val="bg2">
                    <a:lumMod val="50000"/>
                  </a:schemeClr>
                </a:solidFill>
              </a:rPr>
              <a:t>Current Challenges </a:t>
            </a:r>
            <a:endParaRPr lang="en-IE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92A685-4E69-4B80-BA57-C5DD4E984D9D}"/>
              </a:ext>
            </a:extLst>
          </p:cNvPr>
          <p:cNvSpPr/>
          <p:nvPr/>
        </p:nvSpPr>
        <p:spPr>
          <a:xfrm>
            <a:off x="447674" y="1531969"/>
            <a:ext cx="82295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  <a:p>
            <a:endParaRPr lang="en-IE" dirty="0"/>
          </a:p>
          <a:p>
            <a:r>
              <a:rPr lang="en-IE" sz="2000" dirty="0"/>
              <a:t>Fingal County Council acknowledges the changing needs of its communities during the Covid-19 pandemic by assessing and repurposing public road space to facilitate the increase in cyclists and pedestrians by giving them extra space to practice social distancing from each other. </a:t>
            </a:r>
          </a:p>
          <a:p>
            <a:endParaRPr lang="en-IE" sz="2000" dirty="0"/>
          </a:p>
          <a:p>
            <a:endParaRPr lang="en-IE" sz="2000" dirty="0"/>
          </a:p>
          <a:p>
            <a:r>
              <a:rPr lang="en-IE" sz="2000" dirty="0"/>
              <a:t>During a needs assessment, it was determined that vehicular traffic on the roads has fallen nearly 70% with a corresponding fall in public transport use by 95% since the commencement of the Covid-19 restrictions. </a:t>
            </a:r>
          </a:p>
          <a:p>
            <a:endParaRPr lang="en-IE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IE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9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e0b6e96c-742b-423f-8116-16eba47f147e" descr="Image">
            <a:extLst>
              <a:ext uri="{FF2B5EF4-FFF2-40B4-BE49-F238E27FC236}">
                <a16:creationId xmlns:a16="http://schemas.microsoft.com/office/drawing/2014/main" id="{3D8B250A-5F79-44FF-A36A-D27E7FBD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4970" y="-1071002"/>
            <a:ext cx="11696701" cy="86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5603"/>
            <a:ext cx="8229600" cy="1028700"/>
          </a:xfrm>
        </p:spPr>
        <p:txBody>
          <a:bodyPr/>
          <a:lstStyle/>
          <a:p>
            <a:r>
              <a:rPr lang="en-IE" sz="3600" b="1" dirty="0">
                <a:solidFill>
                  <a:schemeClr val="bg2">
                    <a:lumMod val="50000"/>
                  </a:schemeClr>
                </a:solidFill>
              </a:rPr>
              <a:t>Current Challenges </a:t>
            </a:r>
            <a:endParaRPr lang="en-IE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92A685-4E69-4B80-BA57-C5DD4E984D9D}"/>
              </a:ext>
            </a:extLst>
          </p:cNvPr>
          <p:cNvSpPr/>
          <p:nvPr/>
        </p:nvSpPr>
        <p:spPr>
          <a:xfrm>
            <a:off x="466726" y="881795"/>
            <a:ext cx="83904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Increased number of pedestrians, joggers and cyclists on footpaths and roads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Limited footpath space - difficult for people to adhere to social distancing of 2 metres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Wheelchair &amp; buggies have less space to adhere to social distancing on busy footpaths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People stepping out onto the road into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383% Increase in number of cyclists using Bleeper bikes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Queueing outside shops/premises reducing available footpath space.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IE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41D0FF-9E7D-472E-9676-C3B69A5D1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78854" cy="28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880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79" y="592721"/>
            <a:ext cx="8545961" cy="561975"/>
          </a:xfrm>
        </p:spPr>
        <p:txBody>
          <a:bodyPr/>
          <a:lstStyle/>
          <a:p>
            <a:r>
              <a:rPr lang="en-IE" sz="3600" b="1" dirty="0">
                <a:solidFill>
                  <a:schemeClr val="bg2">
                    <a:lumMod val="50000"/>
                  </a:schemeClr>
                </a:solidFill>
              </a:rPr>
              <a:t>What is our aim?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21" y="1363437"/>
            <a:ext cx="8327572" cy="4727120"/>
          </a:xfrm>
        </p:spPr>
        <p:txBody>
          <a:bodyPr/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416379" y="1362960"/>
            <a:ext cx="4330881" cy="4410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To provide a safe space and environment for pedestrians, joggers, cyclists, wheelchair users and people with buggies on busy footpaths and roads</a:t>
            </a:r>
          </a:p>
          <a:p>
            <a:endParaRPr lang="en-IE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Helping members of the public to adhere to social distancing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IE" sz="1600" dirty="0">
              <a:solidFill>
                <a:schemeClr val="accent3"/>
              </a:solidFill>
            </a:endParaRPr>
          </a:p>
          <a:p>
            <a:endParaRPr lang="en-IE" sz="1600" dirty="0">
              <a:solidFill>
                <a:schemeClr val="accent3"/>
              </a:solidFill>
            </a:endParaRPr>
          </a:p>
        </p:txBody>
      </p:sp>
      <p:pic>
        <p:nvPicPr>
          <p:cNvPr id="7" name="Picture 1" descr="cid:4966410734396334307142251">
            <a:extLst>
              <a:ext uri="{FF2B5EF4-FFF2-40B4-BE49-F238E27FC236}">
                <a16:creationId xmlns:a16="http://schemas.microsoft.com/office/drawing/2014/main" id="{4F1DE119-8260-414E-95F1-DE363E1E7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260" y="1362959"/>
            <a:ext cx="3996691" cy="192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19c0dc67-192b-4da1-b5ba-e01068913286" descr="Image">
            <a:extLst>
              <a:ext uri="{FF2B5EF4-FFF2-40B4-BE49-F238E27FC236}">
                <a16:creationId xmlns:a16="http://schemas.microsoft.com/office/drawing/2014/main" id="{6A458CE3-C6DA-4A21-A092-6F645FA91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260" y="3442096"/>
            <a:ext cx="4396740" cy="329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464A5-9B7F-4A46-8BC2-1F9D07E8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0716"/>
            <a:ext cx="8229600" cy="771525"/>
          </a:xfrm>
        </p:spPr>
        <p:txBody>
          <a:bodyPr/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</a:rPr>
              <a:t>What we plan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C1A67-FF5B-42F9-9FC3-C17B5F0B7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52" y="1199858"/>
            <a:ext cx="4972969" cy="36107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>
                  <a:lumMod val="50000"/>
                </a:schemeClr>
              </a:solidFill>
              <a:latin typeface="Open Sans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 the parking bays c.50 metres for pedestrian use on the R106 the Mall, Malahide. This will allow shoppers sufficient space for queuing and pedestrians sufficient space to walk by </a:t>
            </a:r>
            <a:r>
              <a:rPr lang="en-I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E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>
                  <a:lumMod val="50000"/>
                </a:schemeClr>
              </a:solidFill>
              <a:latin typeface="Open Sans" pitchFamily="34" charset="0"/>
              <a:cs typeface="Arial" charset="0"/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018524-17D2-44E3-AF42-80331BBCBD3C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8212" y="3545305"/>
            <a:ext cx="4972969" cy="3096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C5D1662-084F-4BE0-84E2-C8C4880C24A8}"/>
              </a:ext>
            </a:extLst>
          </p:cNvPr>
          <p:cNvSpPr/>
          <p:nvPr/>
        </p:nvSpPr>
        <p:spPr>
          <a:xfrm>
            <a:off x="4973011" y="5406554"/>
            <a:ext cx="385010" cy="4010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3B1A8DA-5C41-48DD-926A-5008810C84B6}"/>
              </a:ext>
            </a:extLst>
          </p:cNvPr>
          <p:cNvSpPr/>
          <p:nvPr/>
        </p:nvSpPr>
        <p:spPr>
          <a:xfrm>
            <a:off x="2871537" y="5438274"/>
            <a:ext cx="2045368" cy="401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2A7D6-0288-451D-8BF4-F45469E8CEF5}"/>
              </a:ext>
            </a:extLst>
          </p:cNvPr>
          <p:cNvSpPr txBox="1"/>
          <p:nvPr/>
        </p:nvSpPr>
        <p:spPr>
          <a:xfrm>
            <a:off x="780706" y="5438274"/>
            <a:ext cx="20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63142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306" y="1233895"/>
            <a:ext cx="3978585" cy="62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38" y="749899"/>
            <a:ext cx="8158467" cy="736630"/>
          </a:xfrm>
        </p:spPr>
        <p:txBody>
          <a:bodyPr/>
          <a:lstStyle/>
          <a:p>
            <a:r>
              <a:rPr lang="en-IE" sz="3600" dirty="0">
                <a:solidFill>
                  <a:schemeClr val="bg2">
                    <a:lumMod val="50000"/>
                  </a:schemeClr>
                </a:solidFill>
              </a:rPr>
              <a:t>Widen footpath into parking bays on The Mall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0F612-015E-4386-88DA-3B9B7792F3B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2" t="3457" r="5864"/>
          <a:stretch/>
        </p:blipFill>
        <p:spPr bwMode="auto">
          <a:xfrm>
            <a:off x="1524000" y="1465257"/>
            <a:ext cx="6096000" cy="3927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BB7E31-A946-486F-B147-12C78E82915A}"/>
              </a:ext>
            </a:extLst>
          </p:cNvPr>
          <p:cNvSpPr txBox="1"/>
          <p:nvPr/>
        </p:nvSpPr>
        <p:spPr>
          <a:xfrm>
            <a:off x="1524000" y="555056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Using parking bays along the Mall between New St. and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Townyard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Lane</a:t>
            </a:r>
          </a:p>
        </p:txBody>
      </p:sp>
    </p:spTree>
    <p:extLst>
      <p:ext uri="{BB962C8B-B14F-4D97-AF65-F5344CB8AC3E}">
        <p14:creationId xmlns:p14="http://schemas.microsoft.com/office/powerpoint/2010/main" val="269755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2994B7-8DC9-42D4-B8FD-7495B8117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" y="233082"/>
            <a:ext cx="9193265" cy="64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5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219A-21AD-4AB7-B74F-83E8E774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1976"/>
          </a:xfrm>
        </p:spPr>
        <p:txBody>
          <a:bodyPr/>
          <a:lstStyle/>
          <a:p>
            <a:r>
              <a:rPr lang="en-IE" sz="3600" dirty="0">
                <a:solidFill>
                  <a:schemeClr val="bg2">
                    <a:lumMod val="50000"/>
                  </a:schemeClr>
                </a:solidFill>
                <a:effectLst/>
              </a:rPr>
              <a:t>DCC Examples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DC2815-18D4-4F1C-B00E-0527F997D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248" y="914981"/>
            <a:ext cx="3340851" cy="245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CD457CFB-151E-4776-A21D-979346CD1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141" y="956887"/>
            <a:ext cx="2752165" cy="221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04199933-C10A-4367-9673-8EB4C30FE4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763" y="2977077"/>
            <a:ext cx="2752165" cy="345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6AA319-9CE8-4B24-A107-40A916D351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2608" y="2680073"/>
            <a:ext cx="2810068" cy="374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366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93E3EC91E8B4CBB6E9738A77AAF44" ma:contentTypeVersion="9" ma:contentTypeDescription="Crée un document." ma:contentTypeScope="" ma:versionID="b0d80bd11a54ede2f6029775cb5b7cae">
  <xsd:schema xmlns:xsd="http://www.w3.org/2001/XMLSchema" xmlns:xs="http://www.w3.org/2001/XMLSchema" xmlns:p="http://schemas.microsoft.com/office/2006/metadata/properties" xmlns:ns3="406d56b8-b8da-4eac-a00b-d5fcafe2ee6e" xmlns:ns4="cd739c66-7f18-438a-bfaa-68e2c47806a0" targetNamespace="http://schemas.microsoft.com/office/2006/metadata/properties" ma:root="true" ma:fieldsID="711e11e84e5e8d91683603cbfcf01525" ns3:_="" ns4:_="">
    <xsd:import namespace="406d56b8-b8da-4eac-a00b-d5fcafe2ee6e"/>
    <xsd:import namespace="cd739c66-7f18-438a-bfaa-68e2c47806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d56b8-b8da-4eac-a00b-d5fcafe2ee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39c66-7f18-438a-bfaa-68e2c47806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D493DC-F318-4DF8-8CF2-BB39A629D1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0EF93A-2F08-4A9A-BF53-EF67787CE6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d56b8-b8da-4eac-a00b-d5fcafe2ee6e"/>
    <ds:schemaRef ds:uri="cd739c66-7f18-438a-bfaa-68e2c47806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5C0A0B-CB66-49BD-BC08-A79610466C55}">
  <ds:schemaRefs>
    <ds:schemaRef ds:uri="406d56b8-b8da-4eac-a00b-d5fcafe2ee6e"/>
    <ds:schemaRef ds:uri="http://purl.org/dc/terms/"/>
    <ds:schemaRef ds:uri="cd739c66-7f18-438a-bfaa-68e2c47806a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6271</TotalTime>
  <Words>833</Words>
  <Application>Microsoft Office PowerPoint</Application>
  <PresentationFormat>On-screen Show (4:3)</PresentationFormat>
  <Paragraphs>128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Century Gothic</vt:lpstr>
      <vt:lpstr>Courier New</vt:lpstr>
      <vt:lpstr>Open Sans</vt:lpstr>
      <vt:lpstr>Open Sans Extrabold</vt:lpstr>
      <vt:lpstr>Open Sans Light</vt:lpstr>
      <vt:lpstr>Palatino Linotype</vt:lpstr>
      <vt:lpstr>Executive</vt:lpstr>
      <vt:lpstr>  COVID-19  Social Distancing  Malahide  New Street &amp; The Mall</vt:lpstr>
      <vt:lpstr>PowerPoint Presentation</vt:lpstr>
      <vt:lpstr>Current Challenges </vt:lpstr>
      <vt:lpstr>Current Challenges </vt:lpstr>
      <vt:lpstr>What is our aim?</vt:lpstr>
      <vt:lpstr>What we plan to do</vt:lpstr>
      <vt:lpstr>Widen footpath into parking bays on The Mall</vt:lpstr>
      <vt:lpstr>PowerPoint Presentation</vt:lpstr>
      <vt:lpstr>DCC Examples</vt:lpstr>
      <vt:lpstr>PowerPoint Presentation</vt:lpstr>
      <vt:lpstr>PowerPoint Presentation</vt:lpstr>
      <vt:lpstr>  We Know we can do this!  A Safe Space for Shoppers </vt:lpstr>
      <vt:lpstr>PowerPoint Presentation</vt:lpstr>
      <vt:lpstr>Examples of public realm solutions in place of parking spaces</vt:lpstr>
      <vt:lpstr>Dutch Example</vt:lpstr>
      <vt:lpstr>UK Evidence</vt:lpstr>
      <vt:lpstr>UK Evidence</vt:lpstr>
      <vt:lpstr>PowerPoint Presentation</vt:lpstr>
      <vt:lpstr>Examples from equivalent locations Mini Holland London – Orford Road</vt:lpstr>
      <vt:lpstr>Examples of public realm solutions in place of parking spaces</vt:lpstr>
      <vt:lpstr>We can do things like this!</vt:lpstr>
      <vt:lpstr>Alternative Modes of Travel Bleeper Bikes &amp; Dublin Bus</vt:lpstr>
      <vt:lpstr>Bleeper Bikes Usage during Covid 19</vt:lpstr>
      <vt:lpstr>Bleeper Bikes Usage during Covid 19</vt:lpstr>
      <vt:lpstr>Dublin Bus Routes Malahide #32 &amp; #42</vt:lpstr>
      <vt:lpstr>Dublin Bus Stops Malahide Village</vt:lpstr>
      <vt:lpstr>Concerns Raised by CoC</vt:lpstr>
      <vt:lpstr>Concerns Raised by Malahide Forum</vt:lpstr>
      <vt:lpstr> Summary &amp; Review</vt:lpstr>
    </vt:vector>
  </TitlesOfParts>
  <Company>Fingal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Gerry McDermott</dc:creator>
  <cp:lastModifiedBy>Andrew Nolan</cp:lastModifiedBy>
  <cp:revision>223</cp:revision>
  <cp:lastPrinted>2019-10-02T12:03:30Z</cp:lastPrinted>
  <dcterms:created xsi:type="dcterms:W3CDTF">2016-06-27T15:02:59Z</dcterms:created>
  <dcterms:modified xsi:type="dcterms:W3CDTF">2020-05-26T14:56:53Z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0x01010064893E3EC91E8B4CBB6E9738A77AAF44</vt:lpwstr>
  </property>
</Properties>
</file>