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4"/>
  </p:sldMasterIdLst>
  <p:notesMasterIdLst>
    <p:notesMasterId r:id="rId34"/>
  </p:notesMasterIdLst>
  <p:sldIdLst>
    <p:sldId id="257" r:id="rId5"/>
    <p:sldId id="317" r:id="rId6"/>
    <p:sldId id="276" r:id="rId7"/>
    <p:sldId id="295" r:id="rId8"/>
    <p:sldId id="279" r:id="rId9"/>
    <p:sldId id="277" r:id="rId10"/>
    <p:sldId id="258" r:id="rId11"/>
    <p:sldId id="303" r:id="rId12"/>
    <p:sldId id="310" r:id="rId13"/>
    <p:sldId id="301" r:id="rId14"/>
    <p:sldId id="302" r:id="rId15"/>
    <p:sldId id="296" r:id="rId16"/>
    <p:sldId id="312" r:id="rId17"/>
    <p:sldId id="316" r:id="rId18"/>
    <p:sldId id="313" r:id="rId19"/>
    <p:sldId id="304" r:id="rId20"/>
    <p:sldId id="305" r:id="rId21"/>
    <p:sldId id="306" r:id="rId22"/>
    <p:sldId id="307" r:id="rId23"/>
    <p:sldId id="315" r:id="rId24"/>
    <p:sldId id="314" r:id="rId25"/>
    <p:sldId id="321" r:id="rId26"/>
    <p:sldId id="322" r:id="rId27"/>
    <p:sldId id="324" r:id="rId28"/>
    <p:sldId id="323" r:id="rId29"/>
    <p:sldId id="320" r:id="rId30"/>
    <p:sldId id="309" r:id="rId31"/>
    <p:sldId id="308" r:id="rId32"/>
    <p:sldId id="271" r:id="rId33"/>
  </p:sldIdLst>
  <p:sldSz cx="9144000" cy="6858000" type="screen4x3"/>
  <p:notesSz cx="6797675" cy="9856788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Open Sans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Open Sans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Open Sans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Open Sans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Open Sans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Open Sans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Open Sans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Open Sans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Open Sans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4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F731"/>
    <a:srgbClr val="F4A300"/>
    <a:srgbClr val="626250"/>
    <a:srgbClr val="0082A4"/>
    <a:srgbClr val="00A0E1"/>
    <a:srgbClr val="5BAC26"/>
    <a:srgbClr val="C1002B"/>
    <a:srgbClr val="0060A9"/>
    <a:srgbClr val="E2007A"/>
    <a:srgbClr val="ABAB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86" autoAdjust="0"/>
    <p:restoredTop sz="92057" autoAdjust="0"/>
  </p:normalViewPr>
  <p:slideViewPr>
    <p:cSldViewPr snapToGrid="0" showGuides="1">
      <p:cViewPr varScale="1">
        <p:scale>
          <a:sx n="105" d="100"/>
          <a:sy n="105" d="100"/>
        </p:scale>
        <p:origin x="1842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86" d="100"/>
          <a:sy n="86" d="100"/>
        </p:scale>
        <p:origin x="-3864" y="-78"/>
      </p:cViewPr>
      <p:guideLst>
        <p:guide orient="horz" pos="3104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35038" y="739775"/>
            <a:ext cx="4929187" cy="36957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136096" y="4681974"/>
            <a:ext cx="4560107" cy="443555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5" y="9362240"/>
            <a:ext cx="2945659" cy="49283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Open Sans" pitchFamily="34" charset="0"/>
                <a:ea typeface="Open Sans" pitchFamily="34" charset="0"/>
                <a:cs typeface="Open Sans" pitchFamily="34" charset="0"/>
              </a:defRPr>
            </a:lvl1pPr>
          </a:lstStyle>
          <a:p>
            <a:pPr>
              <a:defRPr/>
            </a:pPr>
            <a:fld id="{840CDA3E-7C28-48B0-BD95-8C6A26B8447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102925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ts val="600"/>
      </a:spcAft>
      <a:defRPr sz="1200" kern="1200">
        <a:solidFill>
          <a:schemeClr val="tx1"/>
        </a:solidFill>
        <a:latin typeface="Open Sans" pitchFamily="34" charset="0"/>
        <a:ea typeface="Open Sans" pitchFamily="34" charset="0"/>
        <a:cs typeface="Open Sans" pitchFamily="34" charset="0"/>
      </a:defRPr>
    </a:lvl1pPr>
    <a:lvl2pPr marL="457200" algn="l" rtl="0" fontAlgn="base">
      <a:spcBef>
        <a:spcPct val="30000"/>
      </a:spcBef>
      <a:spcAft>
        <a:spcPts val="600"/>
      </a:spcAft>
      <a:defRPr sz="1200" kern="1200">
        <a:solidFill>
          <a:schemeClr val="tx1"/>
        </a:solidFill>
        <a:latin typeface="Open Sans" pitchFamily="34" charset="0"/>
        <a:ea typeface="Open Sans" pitchFamily="34" charset="0"/>
        <a:cs typeface="Open Sans" pitchFamily="34" charset="0"/>
      </a:defRPr>
    </a:lvl2pPr>
    <a:lvl3pPr marL="914400" algn="l" rtl="0" fontAlgn="base">
      <a:spcBef>
        <a:spcPct val="30000"/>
      </a:spcBef>
      <a:spcAft>
        <a:spcPts val="600"/>
      </a:spcAft>
      <a:defRPr sz="1200" kern="1200">
        <a:solidFill>
          <a:schemeClr val="tx1"/>
        </a:solidFill>
        <a:latin typeface="Open Sans" pitchFamily="34" charset="0"/>
        <a:ea typeface="Open Sans" pitchFamily="34" charset="0"/>
        <a:cs typeface="Open Sans" pitchFamily="34" charset="0"/>
      </a:defRPr>
    </a:lvl3pPr>
    <a:lvl4pPr marL="1371600" algn="l" rtl="0" fontAlgn="base">
      <a:spcBef>
        <a:spcPct val="30000"/>
      </a:spcBef>
      <a:spcAft>
        <a:spcPts val="600"/>
      </a:spcAft>
      <a:defRPr sz="1200" kern="1200">
        <a:solidFill>
          <a:schemeClr val="tx1"/>
        </a:solidFill>
        <a:latin typeface="Open Sans" pitchFamily="34" charset="0"/>
        <a:ea typeface="Open Sans" pitchFamily="34" charset="0"/>
        <a:cs typeface="Open Sans" pitchFamily="34" charset="0"/>
      </a:defRPr>
    </a:lvl4pPr>
    <a:lvl5pPr marL="1828800" algn="l" rtl="0" fontAlgn="base">
      <a:spcBef>
        <a:spcPct val="30000"/>
      </a:spcBef>
      <a:spcAft>
        <a:spcPts val="600"/>
      </a:spcAft>
      <a:defRPr sz="1200" kern="1200">
        <a:solidFill>
          <a:schemeClr val="tx1"/>
        </a:solidFill>
        <a:latin typeface="Open Sans" pitchFamily="34" charset="0"/>
        <a:ea typeface="Open Sans" pitchFamily="34" charset="0"/>
        <a:cs typeface="Open Sans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en-GB" dirty="0"/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FB7A0CA-8C35-440C-B104-757B5FEA0476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GB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40CDA3E-7C28-48B0-BD95-8C6A26B84475}" type="slidenum">
              <a:rPr lang="en-GB" smtClean="0"/>
              <a:pPr>
                <a:defRPr/>
              </a:pPr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950264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Image: https://www.theguardian.com/teacher-network/teacher-blog/2014/aug/28/rise-of-cycle-school-generation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40CDA3E-7C28-48B0-BD95-8C6A26B84475}" type="slidenum">
              <a:rPr lang="en-GB" smtClean="0"/>
              <a:pPr>
                <a:defRPr/>
              </a:pPr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6703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Image: https://www.880cities.org/lessons-from-the-school-streets-movement-taking-off-in-europe/</a:t>
            </a:r>
          </a:p>
          <a:p>
            <a:endParaRPr lang="en-GB" dirty="0"/>
          </a:p>
          <a:p>
            <a:r>
              <a:rPr lang="en-GB" dirty="0"/>
              <a:t>Image: https://www.myurbancar.com/2019/03/28/school-streets-in-london/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40CDA3E-7C28-48B0-BD95-8C6A26B84475}" type="slidenum">
              <a:rPr lang="en-GB" smtClean="0"/>
              <a:pPr>
                <a:defRPr/>
              </a:pPr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56174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dirty="0"/>
              <a:t>https://pixabay.com/illustrations/cartoon-school-road-2898150/</a:t>
            </a:r>
          </a:p>
          <a:p>
            <a:endParaRPr lang="en-IE" dirty="0"/>
          </a:p>
          <a:p>
            <a:r>
              <a:rPr lang="en-IE" dirty="0"/>
              <a:t>Image: https://www.vectorstock.com/royalty-free-vector/bike-icon-vector-10772875</a:t>
            </a:r>
          </a:p>
          <a:p>
            <a:endParaRPr lang="en-IE" dirty="0"/>
          </a:p>
          <a:p>
            <a:r>
              <a:rPr lang="en-IE" dirty="0"/>
              <a:t>Image: https://www.flaticon.com/free-icon/scooter_130059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40CDA3E-7C28-48B0-BD95-8C6A26B84475}" type="slidenum">
              <a:rPr lang="en-GB" smtClean="0"/>
              <a:pPr>
                <a:defRPr/>
              </a:pPr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98938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40CDA3E-7C28-48B0-BD95-8C6A26B84475}" type="slidenum">
              <a:rPr lang="en-GB" smtClean="0"/>
              <a:pPr>
                <a:defRPr/>
              </a:pPr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57693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40CDA3E-7C28-48B0-BD95-8C6A26B84475}" type="slidenum">
              <a:rPr lang="en-GB" smtClean="0"/>
              <a:pPr>
                <a:defRPr/>
              </a:pPr>
              <a:t>29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481880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A67F56C-1A20-4E1E-AFFB-F7B3FBC5F0C8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Road Safety Unit</a:t>
            </a:r>
            <a:endParaRPr lang="en-GB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Road Safety Unit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67F56C-1A20-4E1E-AFFB-F7B3FBC5F0C8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Road Safety Unit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67F56C-1A20-4E1E-AFFB-F7B3FBC5F0C8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50" y="17463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 txBox="1">
            <a:spLocks/>
          </p:cNvSpPr>
          <p:nvPr userDrawn="1"/>
        </p:nvSpPr>
        <p:spPr>
          <a:xfrm>
            <a:off x="7635875" y="6315075"/>
            <a:ext cx="804863" cy="168275"/>
          </a:xfrm>
          <a:prstGeom prst="rect">
            <a:avLst/>
          </a:prstGeom>
        </p:spPr>
        <p:txBody>
          <a:bodyPr lIns="0" tIns="0" rIns="0" bIns="0" anchor="b"/>
          <a:lstStyle>
            <a:defPPr>
              <a:defRPr lang="en-US"/>
            </a:defPPr>
            <a:lvl1pPr marL="0" algn="r" defTabSz="914400" rtl="0" eaLnBrk="1" latinLnBrk="0" hangingPunct="1"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dirty="0">
                <a:solidFill>
                  <a:schemeClr val="bg1"/>
                </a:solidFill>
              </a:rPr>
              <a:t>fingal</a:t>
            </a:r>
            <a:r>
              <a:rPr lang="en-GB" dirty="0">
                <a:solidFill>
                  <a:schemeClr val="bg1"/>
                </a:solidFill>
              </a:rPr>
              <a:t>.ie</a:t>
            </a:r>
            <a:endParaRPr lang="en-GB" b="1" dirty="0">
              <a:solidFill>
                <a:schemeClr val="bg1"/>
              </a:solidFill>
            </a:endParaRPr>
          </a:p>
        </p:txBody>
      </p:sp>
      <p:pic>
        <p:nvPicPr>
          <p:cNvPr id="8" name="Picture 14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80350" y="260350"/>
            <a:ext cx="841375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15"/>
          <p:cNvSpPr txBox="1">
            <a:spLocks noChangeArrowheads="1"/>
          </p:cNvSpPr>
          <p:nvPr/>
        </p:nvSpPr>
        <p:spPr bwMode="auto">
          <a:xfrm>
            <a:off x="525463" y="511175"/>
            <a:ext cx="33258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Open Sans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</a:defRPr>
            </a:lvl9pPr>
          </a:lstStyle>
          <a:p>
            <a:pPr>
              <a:lnSpc>
                <a:spcPts val="1800"/>
              </a:lnSpc>
            </a:pPr>
            <a:r>
              <a:rPr lang="en-GB" sz="1600" dirty="0" err="1">
                <a:solidFill>
                  <a:schemeClr val="accent1"/>
                </a:solidFill>
                <a:latin typeface="Open Sans Extrabold" pitchFamily="34" charset="0"/>
              </a:rPr>
              <a:t>Comhairle</a:t>
            </a:r>
            <a:r>
              <a:rPr lang="en-GB" sz="1600" dirty="0">
                <a:solidFill>
                  <a:schemeClr val="accent1"/>
                </a:solidFill>
                <a:latin typeface="Open Sans Extrabold" pitchFamily="34" charset="0"/>
              </a:rPr>
              <a:t> </a:t>
            </a:r>
            <a:r>
              <a:rPr lang="en-GB" sz="1600" dirty="0" err="1">
                <a:solidFill>
                  <a:schemeClr val="accent1"/>
                </a:solidFill>
                <a:latin typeface="Open Sans Extrabold" pitchFamily="34" charset="0"/>
              </a:rPr>
              <a:t>Contae</a:t>
            </a:r>
            <a:r>
              <a:rPr lang="en-GB" sz="1600" dirty="0">
                <a:solidFill>
                  <a:schemeClr val="accent1"/>
                </a:solidFill>
                <a:latin typeface="Open Sans Extrabold" pitchFamily="34" charset="0"/>
              </a:rPr>
              <a:t> </a:t>
            </a:r>
            <a:r>
              <a:rPr lang="en-GB" sz="1600" dirty="0" err="1">
                <a:solidFill>
                  <a:schemeClr val="accent1"/>
                </a:solidFill>
                <a:latin typeface="Open Sans Extrabold" pitchFamily="34" charset="0"/>
              </a:rPr>
              <a:t>Fhine</a:t>
            </a:r>
            <a:r>
              <a:rPr lang="en-GB" sz="1600" dirty="0">
                <a:solidFill>
                  <a:schemeClr val="accent1"/>
                </a:solidFill>
                <a:latin typeface="Open Sans Extrabold" pitchFamily="34" charset="0"/>
              </a:rPr>
              <a:t> Gall</a:t>
            </a:r>
          </a:p>
          <a:p>
            <a:pPr>
              <a:lnSpc>
                <a:spcPts val="1800"/>
              </a:lnSpc>
            </a:pPr>
            <a:r>
              <a:rPr lang="en-GB" sz="1600" dirty="0">
                <a:solidFill>
                  <a:schemeClr val="accent1"/>
                </a:solidFill>
              </a:rPr>
              <a:t>Fingal County Council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5462" y="1994400"/>
            <a:ext cx="8078787" cy="60525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5462" y="2568600"/>
            <a:ext cx="8078787" cy="520200"/>
          </a:xfrm>
        </p:spPr>
        <p:txBody>
          <a:bodyPr/>
          <a:lstStyle>
            <a:lvl1pPr marL="0" indent="0" algn="l">
              <a:buNone/>
              <a:defRPr sz="3600">
                <a:solidFill>
                  <a:srgbClr val="AAA09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525463" y="3772813"/>
            <a:ext cx="8078787" cy="1079500"/>
          </a:xfrm>
        </p:spPr>
        <p:txBody>
          <a:bodyPr/>
          <a:lstStyle>
            <a:lvl1pPr marL="0" indent="0">
              <a:buNone/>
              <a:defRPr sz="21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24075" y="6319838"/>
            <a:ext cx="2895600" cy="16827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 dirty="0" smtClean="0">
                <a:solidFill>
                  <a:srgbClr val="AAA096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GB"/>
              <a:t>Road Safety Unit</a:t>
            </a:r>
            <a:endParaRPr lang="en-GB" dirty="0"/>
          </a:p>
        </p:txBody>
      </p:sp>
      <p:sp>
        <p:nvSpPr>
          <p:cNvPr id="11" name="TextBox 10"/>
          <p:cNvSpPr txBox="1">
            <a:spLocks noChangeArrowheads="1"/>
          </p:cNvSpPr>
          <p:nvPr userDrawn="1"/>
        </p:nvSpPr>
        <p:spPr bwMode="auto">
          <a:xfrm>
            <a:off x="525463" y="6319838"/>
            <a:ext cx="15986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</a:defRPr>
            </a:lvl9pPr>
          </a:lstStyle>
          <a:p>
            <a:r>
              <a:rPr lang="en-GB" sz="1100" b="1" dirty="0">
                <a:solidFill>
                  <a:srgbClr val="AAA096"/>
                </a:solidFill>
              </a:rPr>
              <a:t>Fingal County Council</a:t>
            </a:r>
          </a:p>
        </p:txBody>
      </p:sp>
    </p:spTree>
    <p:extLst>
      <p:ext uri="{BB962C8B-B14F-4D97-AF65-F5344CB8AC3E}">
        <p14:creationId xmlns:p14="http://schemas.microsoft.com/office/powerpoint/2010/main" val="25166664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 v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24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9"/>
          <p:cNvSpPr txBox="1">
            <a:spLocks noChangeArrowheads="1"/>
          </p:cNvSpPr>
          <p:nvPr/>
        </p:nvSpPr>
        <p:spPr bwMode="auto">
          <a:xfrm>
            <a:off x="525463" y="6319838"/>
            <a:ext cx="15986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</a:defRPr>
            </a:lvl9pPr>
          </a:lstStyle>
          <a:p>
            <a:r>
              <a:rPr lang="en-GB" sz="1100" b="1" dirty="0">
                <a:solidFill>
                  <a:schemeClr val="bg1"/>
                </a:solidFill>
              </a:rPr>
              <a:t>Fingal County Council</a:t>
            </a:r>
          </a:p>
        </p:txBody>
      </p:sp>
      <p:sp>
        <p:nvSpPr>
          <p:cNvPr id="5" name="Slide Number Placeholder 5"/>
          <p:cNvSpPr txBox="1">
            <a:spLocks/>
          </p:cNvSpPr>
          <p:nvPr/>
        </p:nvSpPr>
        <p:spPr>
          <a:xfrm>
            <a:off x="7307263" y="6319838"/>
            <a:ext cx="968375" cy="168275"/>
          </a:xfrm>
          <a:prstGeom prst="rect">
            <a:avLst/>
          </a:prstGeom>
        </p:spPr>
        <p:txBody>
          <a:bodyPr lIns="0" tIns="0" rIns="0" bIns="0" anchor="b"/>
          <a:lstStyle>
            <a:defPPr>
              <a:defRPr lang="en-US"/>
            </a:defPPr>
            <a:lvl1pPr marL="0" algn="l" defTabSz="914400" rtl="0" eaLnBrk="1" latinLnBrk="0" hangingPunct="1"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dirty="0">
                <a:solidFill>
                  <a:schemeClr val="bg1"/>
                </a:solidFill>
              </a:rPr>
              <a:t>fingal</a:t>
            </a:r>
            <a:r>
              <a:rPr lang="en-GB" dirty="0">
                <a:solidFill>
                  <a:schemeClr val="bg1"/>
                </a:solidFill>
              </a:rPr>
              <a:t>.ie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525463" y="1643059"/>
            <a:ext cx="8078787" cy="3843337"/>
          </a:xfrm>
        </p:spPr>
        <p:txBody>
          <a:bodyPr/>
          <a:lstStyle>
            <a:lvl1pPr marL="0" indent="0">
              <a:lnSpc>
                <a:spcPts val="6000"/>
              </a:lnSpc>
              <a:buNone/>
              <a:defRPr sz="5000">
                <a:solidFill>
                  <a:schemeClr val="bg1"/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100"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GB"/>
              <a:t>Road Safety Unit</a:t>
            </a:r>
            <a:endParaRPr lang="en-GB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 sz="1100"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CEDEAB46-94F7-46FB-A3CF-8EF856B37BED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494478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24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9"/>
          <p:cNvSpPr txBox="1">
            <a:spLocks noChangeArrowheads="1"/>
          </p:cNvSpPr>
          <p:nvPr/>
        </p:nvSpPr>
        <p:spPr bwMode="auto">
          <a:xfrm>
            <a:off x="525463" y="6319838"/>
            <a:ext cx="15986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</a:defRPr>
            </a:lvl9pPr>
          </a:lstStyle>
          <a:p>
            <a:r>
              <a:rPr lang="en-GB" sz="1100" b="1" dirty="0">
                <a:solidFill>
                  <a:schemeClr val="bg1"/>
                </a:solidFill>
              </a:rPr>
              <a:t>Fingal County Council</a:t>
            </a:r>
          </a:p>
        </p:txBody>
      </p:sp>
      <p:sp>
        <p:nvSpPr>
          <p:cNvPr id="5" name="Slide Number Placeholder 5"/>
          <p:cNvSpPr txBox="1">
            <a:spLocks/>
          </p:cNvSpPr>
          <p:nvPr/>
        </p:nvSpPr>
        <p:spPr>
          <a:xfrm>
            <a:off x="7307263" y="6319838"/>
            <a:ext cx="968375" cy="168275"/>
          </a:xfrm>
          <a:prstGeom prst="rect">
            <a:avLst/>
          </a:prstGeom>
        </p:spPr>
        <p:txBody>
          <a:bodyPr lIns="0" tIns="0" rIns="0" bIns="0" anchor="b"/>
          <a:lstStyle>
            <a:defPPr>
              <a:defRPr lang="en-US"/>
            </a:defPPr>
            <a:lvl1pPr marL="0" algn="l" defTabSz="914400" rtl="0" eaLnBrk="1" latinLnBrk="0" hangingPunct="1"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dirty="0">
                <a:solidFill>
                  <a:schemeClr val="bg1"/>
                </a:solidFill>
              </a:rPr>
              <a:t>fingal</a:t>
            </a:r>
            <a:r>
              <a:rPr lang="en-GB" dirty="0">
                <a:solidFill>
                  <a:schemeClr val="bg1"/>
                </a:solidFill>
              </a:rPr>
              <a:t>.ie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525463" y="1643059"/>
            <a:ext cx="8078787" cy="3843337"/>
          </a:xfrm>
        </p:spPr>
        <p:txBody>
          <a:bodyPr/>
          <a:lstStyle>
            <a:lvl1pPr marL="0" indent="0">
              <a:lnSpc>
                <a:spcPts val="6000"/>
              </a:lnSpc>
              <a:buNone/>
              <a:defRPr sz="5000">
                <a:solidFill>
                  <a:schemeClr val="bg1"/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100"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GB"/>
              <a:t>Road Safety Unit</a:t>
            </a:r>
            <a:endParaRPr lang="en-GB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 sz="1100"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3868335A-65F4-46DD-AD7D-02DE0A7095A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400700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 v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24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9"/>
          <p:cNvSpPr txBox="1">
            <a:spLocks noChangeArrowheads="1"/>
          </p:cNvSpPr>
          <p:nvPr/>
        </p:nvSpPr>
        <p:spPr bwMode="auto">
          <a:xfrm>
            <a:off x="525463" y="6319838"/>
            <a:ext cx="15986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</a:defRPr>
            </a:lvl9pPr>
          </a:lstStyle>
          <a:p>
            <a:r>
              <a:rPr lang="en-GB" sz="1100" b="1" dirty="0">
                <a:solidFill>
                  <a:schemeClr val="bg1"/>
                </a:solidFill>
              </a:rPr>
              <a:t>Fingal County Council</a:t>
            </a:r>
          </a:p>
        </p:txBody>
      </p:sp>
      <p:sp>
        <p:nvSpPr>
          <p:cNvPr id="5" name="Slide Number Placeholder 5"/>
          <p:cNvSpPr txBox="1">
            <a:spLocks/>
          </p:cNvSpPr>
          <p:nvPr/>
        </p:nvSpPr>
        <p:spPr>
          <a:xfrm>
            <a:off x="7307263" y="6319838"/>
            <a:ext cx="968375" cy="168275"/>
          </a:xfrm>
          <a:prstGeom prst="rect">
            <a:avLst/>
          </a:prstGeom>
        </p:spPr>
        <p:txBody>
          <a:bodyPr lIns="0" tIns="0" rIns="0" bIns="0" anchor="b"/>
          <a:lstStyle>
            <a:defPPr>
              <a:defRPr lang="en-US"/>
            </a:defPPr>
            <a:lvl1pPr marL="0" algn="l" defTabSz="914400" rtl="0" eaLnBrk="1" latinLnBrk="0" hangingPunct="1"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dirty="0">
                <a:solidFill>
                  <a:schemeClr val="bg1"/>
                </a:solidFill>
              </a:rPr>
              <a:t>fingal</a:t>
            </a:r>
            <a:r>
              <a:rPr lang="en-GB" dirty="0">
                <a:solidFill>
                  <a:schemeClr val="bg1"/>
                </a:solidFill>
              </a:rPr>
              <a:t>.ie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525463" y="1643059"/>
            <a:ext cx="8078787" cy="3843337"/>
          </a:xfrm>
        </p:spPr>
        <p:txBody>
          <a:bodyPr/>
          <a:lstStyle>
            <a:lvl1pPr marL="0" indent="0">
              <a:lnSpc>
                <a:spcPts val="6000"/>
              </a:lnSpc>
              <a:buNone/>
              <a:defRPr sz="5000">
                <a:solidFill>
                  <a:schemeClr val="bg1"/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100"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GB"/>
              <a:t>Road Safety Unit</a:t>
            </a:r>
            <a:endParaRPr lang="en-GB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 sz="1100"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626D286D-C72D-4369-9664-188AF84E1E16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822963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 v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24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9"/>
          <p:cNvSpPr txBox="1">
            <a:spLocks noChangeArrowheads="1"/>
          </p:cNvSpPr>
          <p:nvPr/>
        </p:nvSpPr>
        <p:spPr bwMode="auto">
          <a:xfrm>
            <a:off x="525463" y="6319838"/>
            <a:ext cx="15986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</a:defRPr>
            </a:lvl9pPr>
          </a:lstStyle>
          <a:p>
            <a:r>
              <a:rPr lang="en-GB" sz="1100" b="1" dirty="0">
                <a:solidFill>
                  <a:schemeClr val="bg1"/>
                </a:solidFill>
              </a:rPr>
              <a:t>Fingal County Council</a:t>
            </a:r>
          </a:p>
        </p:txBody>
      </p:sp>
      <p:sp>
        <p:nvSpPr>
          <p:cNvPr id="5" name="Slide Number Placeholder 5"/>
          <p:cNvSpPr txBox="1">
            <a:spLocks/>
          </p:cNvSpPr>
          <p:nvPr/>
        </p:nvSpPr>
        <p:spPr>
          <a:xfrm>
            <a:off x="7307263" y="6319838"/>
            <a:ext cx="968375" cy="168275"/>
          </a:xfrm>
          <a:prstGeom prst="rect">
            <a:avLst/>
          </a:prstGeom>
        </p:spPr>
        <p:txBody>
          <a:bodyPr lIns="0" tIns="0" rIns="0" bIns="0" anchor="b"/>
          <a:lstStyle>
            <a:defPPr>
              <a:defRPr lang="en-US"/>
            </a:defPPr>
            <a:lvl1pPr marL="0" algn="l" defTabSz="914400" rtl="0" eaLnBrk="1" latinLnBrk="0" hangingPunct="1"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dirty="0">
                <a:solidFill>
                  <a:schemeClr val="bg1"/>
                </a:solidFill>
              </a:rPr>
              <a:t>fingal</a:t>
            </a:r>
            <a:r>
              <a:rPr lang="en-GB" dirty="0">
                <a:solidFill>
                  <a:schemeClr val="bg1"/>
                </a:solidFill>
              </a:rPr>
              <a:t>.ie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525463" y="1643059"/>
            <a:ext cx="8078787" cy="3843337"/>
          </a:xfrm>
        </p:spPr>
        <p:txBody>
          <a:bodyPr/>
          <a:lstStyle>
            <a:lvl1pPr marL="0" indent="0">
              <a:lnSpc>
                <a:spcPts val="6000"/>
              </a:lnSpc>
              <a:buNone/>
              <a:defRPr sz="5000">
                <a:solidFill>
                  <a:schemeClr val="bg1"/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100"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GB"/>
              <a:t>Road Safety Unit</a:t>
            </a:r>
            <a:endParaRPr lang="en-GB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 sz="1100"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0F569D3C-AF1E-4A9B-99EB-D4F5F9ECF818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611278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 v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24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9"/>
          <p:cNvSpPr txBox="1">
            <a:spLocks noChangeArrowheads="1"/>
          </p:cNvSpPr>
          <p:nvPr/>
        </p:nvSpPr>
        <p:spPr bwMode="auto">
          <a:xfrm>
            <a:off x="525463" y="6319838"/>
            <a:ext cx="15986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</a:defRPr>
            </a:lvl9pPr>
          </a:lstStyle>
          <a:p>
            <a:r>
              <a:rPr lang="en-GB" sz="1100" b="1" dirty="0">
                <a:solidFill>
                  <a:schemeClr val="bg1"/>
                </a:solidFill>
              </a:rPr>
              <a:t>Fingal County Council</a:t>
            </a:r>
          </a:p>
        </p:txBody>
      </p:sp>
      <p:sp>
        <p:nvSpPr>
          <p:cNvPr id="5" name="Slide Number Placeholder 5"/>
          <p:cNvSpPr txBox="1">
            <a:spLocks/>
          </p:cNvSpPr>
          <p:nvPr/>
        </p:nvSpPr>
        <p:spPr>
          <a:xfrm>
            <a:off x="7307263" y="6319838"/>
            <a:ext cx="968375" cy="168275"/>
          </a:xfrm>
          <a:prstGeom prst="rect">
            <a:avLst/>
          </a:prstGeom>
        </p:spPr>
        <p:txBody>
          <a:bodyPr lIns="0" tIns="0" rIns="0" bIns="0" anchor="b"/>
          <a:lstStyle>
            <a:defPPr>
              <a:defRPr lang="en-US"/>
            </a:defPPr>
            <a:lvl1pPr marL="0" algn="l" defTabSz="914400" rtl="0" eaLnBrk="1" latinLnBrk="0" hangingPunct="1"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dirty="0">
                <a:solidFill>
                  <a:schemeClr val="bg1"/>
                </a:solidFill>
              </a:rPr>
              <a:t>fingal</a:t>
            </a:r>
            <a:r>
              <a:rPr lang="en-GB" dirty="0">
                <a:solidFill>
                  <a:schemeClr val="bg1"/>
                </a:solidFill>
              </a:rPr>
              <a:t>.ie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525463" y="1643059"/>
            <a:ext cx="8078787" cy="3843337"/>
          </a:xfrm>
        </p:spPr>
        <p:txBody>
          <a:bodyPr/>
          <a:lstStyle>
            <a:lvl1pPr marL="0" indent="0">
              <a:lnSpc>
                <a:spcPts val="6000"/>
              </a:lnSpc>
              <a:buNone/>
              <a:defRPr sz="5000">
                <a:solidFill>
                  <a:schemeClr val="bg1"/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100"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GB"/>
              <a:t>Road Safety Unit</a:t>
            </a:r>
            <a:endParaRPr lang="en-GB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 sz="1100"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0CA6A663-0A0D-43D2-9B46-ED6F1E879BD6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1730929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 v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9"/>
          <p:cNvSpPr txBox="1">
            <a:spLocks noChangeArrowheads="1"/>
          </p:cNvSpPr>
          <p:nvPr/>
        </p:nvSpPr>
        <p:spPr bwMode="auto">
          <a:xfrm>
            <a:off x="525463" y="6319838"/>
            <a:ext cx="15986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</a:defRPr>
            </a:lvl9pPr>
          </a:lstStyle>
          <a:p>
            <a:r>
              <a:rPr lang="en-GB" sz="1100" b="1" dirty="0">
                <a:solidFill>
                  <a:schemeClr val="bg1"/>
                </a:solidFill>
              </a:rPr>
              <a:t>Fingal County Council</a:t>
            </a:r>
          </a:p>
        </p:txBody>
      </p:sp>
      <p:sp>
        <p:nvSpPr>
          <p:cNvPr id="5" name="Slide Number Placeholder 5"/>
          <p:cNvSpPr txBox="1">
            <a:spLocks/>
          </p:cNvSpPr>
          <p:nvPr/>
        </p:nvSpPr>
        <p:spPr>
          <a:xfrm>
            <a:off x="7307263" y="6319838"/>
            <a:ext cx="968375" cy="168275"/>
          </a:xfrm>
          <a:prstGeom prst="rect">
            <a:avLst/>
          </a:prstGeom>
        </p:spPr>
        <p:txBody>
          <a:bodyPr lIns="0" tIns="0" rIns="0" bIns="0" anchor="b"/>
          <a:lstStyle>
            <a:defPPr>
              <a:defRPr lang="en-US"/>
            </a:defPPr>
            <a:lvl1pPr marL="0" algn="l" defTabSz="914400" rtl="0" eaLnBrk="1" latinLnBrk="0" hangingPunct="1"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dirty="0">
                <a:solidFill>
                  <a:schemeClr val="bg1"/>
                </a:solidFill>
              </a:rPr>
              <a:t>fingal</a:t>
            </a:r>
            <a:r>
              <a:rPr lang="en-GB" dirty="0">
                <a:solidFill>
                  <a:schemeClr val="bg1"/>
                </a:solidFill>
              </a:rPr>
              <a:t>.ie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525463" y="1643059"/>
            <a:ext cx="8078787" cy="3843337"/>
          </a:xfrm>
        </p:spPr>
        <p:txBody>
          <a:bodyPr/>
          <a:lstStyle>
            <a:lvl1pPr marL="0" indent="0">
              <a:lnSpc>
                <a:spcPts val="6000"/>
              </a:lnSpc>
              <a:buNone/>
              <a:defRPr sz="5000">
                <a:solidFill>
                  <a:schemeClr val="bg1"/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100"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GB"/>
              <a:t>Road Safety Unit</a:t>
            </a:r>
            <a:endParaRPr lang="en-GB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 sz="1100"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F8BBCCEA-76A2-4551-8DB4-607A8B984B51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2457267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 v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24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9"/>
          <p:cNvSpPr txBox="1">
            <a:spLocks noChangeArrowheads="1"/>
          </p:cNvSpPr>
          <p:nvPr/>
        </p:nvSpPr>
        <p:spPr bwMode="auto">
          <a:xfrm>
            <a:off x="525463" y="6319838"/>
            <a:ext cx="15986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</a:defRPr>
            </a:lvl9pPr>
          </a:lstStyle>
          <a:p>
            <a:r>
              <a:rPr lang="en-GB" sz="1100" b="1" dirty="0">
                <a:solidFill>
                  <a:schemeClr val="bg1"/>
                </a:solidFill>
              </a:rPr>
              <a:t>Fingal County Council</a:t>
            </a:r>
          </a:p>
        </p:txBody>
      </p:sp>
      <p:sp>
        <p:nvSpPr>
          <p:cNvPr id="5" name="Slide Number Placeholder 5"/>
          <p:cNvSpPr txBox="1">
            <a:spLocks/>
          </p:cNvSpPr>
          <p:nvPr/>
        </p:nvSpPr>
        <p:spPr>
          <a:xfrm>
            <a:off x="7307263" y="6319838"/>
            <a:ext cx="968375" cy="168275"/>
          </a:xfrm>
          <a:prstGeom prst="rect">
            <a:avLst/>
          </a:prstGeom>
        </p:spPr>
        <p:txBody>
          <a:bodyPr lIns="0" tIns="0" rIns="0" bIns="0" anchor="b"/>
          <a:lstStyle>
            <a:defPPr>
              <a:defRPr lang="en-US"/>
            </a:defPPr>
            <a:lvl1pPr marL="0" algn="l" defTabSz="914400" rtl="0" eaLnBrk="1" latinLnBrk="0" hangingPunct="1"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dirty="0">
                <a:solidFill>
                  <a:schemeClr val="bg1"/>
                </a:solidFill>
              </a:rPr>
              <a:t>fingal</a:t>
            </a:r>
            <a:r>
              <a:rPr lang="en-GB" dirty="0">
                <a:solidFill>
                  <a:schemeClr val="bg1"/>
                </a:solidFill>
              </a:rPr>
              <a:t>.ie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525463" y="1643059"/>
            <a:ext cx="8078787" cy="3843337"/>
          </a:xfrm>
        </p:spPr>
        <p:txBody>
          <a:bodyPr/>
          <a:lstStyle>
            <a:lvl1pPr marL="0" indent="0">
              <a:lnSpc>
                <a:spcPts val="6000"/>
              </a:lnSpc>
              <a:buNone/>
              <a:defRPr sz="5000">
                <a:solidFill>
                  <a:schemeClr val="bg1"/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100"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GB"/>
              <a:t>Road Safety Unit</a:t>
            </a:r>
            <a:endParaRPr lang="en-GB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 sz="1100"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D58073BC-9353-4BB4-BC93-FA692C70D024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1657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Road Safety Unit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BA16011-EEB9-410C-B5F8-ADF5AA0D39B6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 v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24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9"/>
          <p:cNvSpPr txBox="1">
            <a:spLocks noChangeArrowheads="1"/>
          </p:cNvSpPr>
          <p:nvPr/>
        </p:nvSpPr>
        <p:spPr bwMode="auto">
          <a:xfrm>
            <a:off x="525463" y="6319838"/>
            <a:ext cx="15986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</a:defRPr>
            </a:lvl9pPr>
          </a:lstStyle>
          <a:p>
            <a:r>
              <a:rPr lang="en-GB" sz="1100" b="1" dirty="0">
                <a:solidFill>
                  <a:schemeClr val="bg1"/>
                </a:solidFill>
              </a:rPr>
              <a:t>Fingal County Council</a:t>
            </a:r>
          </a:p>
        </p:txBody>
      </p:sp>
      <p:sp>
        <p:nvSpPr>
          <p:cNvPr id="5" name="Slide Number Placeholder 5"/>
          <p:cNvSpPr txBox="1">
            <a:spLocks/>
          </p:cNvSpPr>
          <p:nvPr/>
        </p:nvSpPr>
        <p:spPr>
          <a:xfrm>
            <a:off x="7307263" y="6319838"/>
            <a:ext cx="968375" cy="168275"/>
          </a:xfrm>
          <a:prstGeom prst="rect">
            <a:avLst/>
          </a:prstGeom>
        </p:spPr>
        <p:txBody>
          <a:bodyPr lIns="0" tIns="0" rIns="0" bIns="0" anchor="b"/>
          <a:lstStyle>
            <a:defPPr>
              <a:defRPr lang="en-US"/>
            </a:defPPr>
            <a:lvl1pPr marL="0" algn="l" defTabSz="914400" rtl="0" eaLnBrk="1" latinLnBrk="0" hangingPunct="1"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dirty="0">
                <a:solidFill>
                  <a:schemeClr val="bg1"/>
                </a:solidFill>
              </a:rPr>
              <a:t>fingal</a:t>
            </a:r>
            <a:r>
              <a:rPr lang="en-GB" dirty="0">
                <a:solidFill>
                  <a:schemeClr val="bg1"/>
                </a:solidFill>
              </a:rPr>
              <a:t>.ie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525463" y="1643059"/>
            <a:ext cx="8078787" cy="3843337"/>
          </a:xfrm>
        </p:spPr>
        <p:txBody>
          <a:bodyPr/>
          <a:lstStyle>
            <a:lvl1pPr marL="0" indent="0">
              <a:lnSpc>
                <a:spcPts val="6000"/>
              </a:lnSpc>
              <a:buNone/>
              <a:defRPr sz="5000">
                <a:solidFill>
                  <a:schemeClr val="bg1"/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100"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GB"/>
              <a:t>Road Safety Unit</a:t>
            </a:r>
            <a:endParaRPr lang="en-GB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 sz="1100"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0DF6DBDF-31DB-452E-8B57-C5E6E17FCF3A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7442765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 v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24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9"/>
          <p:cNvSpPr txBox="1">
            <a:spLocks noChangeArrowheads="1"/>
          </p:cNvSpPr>
          <p:nvPr/>
        </p:nvSpPr>
        <p:spPr bwMode="auto">
          <a:xfrm>
            <a:off x="525463" y="6319838"/>
            <a:ext cx="15986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</a:defRPr>
            </a:lvl9pPr>
          </a:lstStyle>
          <a:p>
            <a:r>
              <a:rPr lang="en-GB" sz="1100" b="1" dirty="0">
                <a:solidFill>
                  <a:schemeClr val="bg1"/>
                </a:solidFill>
              </a:rPr>
              <a:t>Fingal County Council</a:t>
            </a:r>
          </a:p>
        </p:txBody>
      </p:sp>
      <p:sp>
        <p:nvSpPr>
          <p:cNvPr id="5" name="Slide Number Placeholder 5"/>
          <p:cNvSpPr txBox="1">
            <a:spLocks/>
          </p:cNvSpPr>
          <p:nvPr/>
        </p:nvSpPr>
        <p:spPr>
          <a:xfrm>
            <a:off x="7307263" y="6319838"/>
            <a:ext cx="968375" cy="168275"/>
          </a:xfrm>
          <a:prstGeom prst="rect">
            <a:avLst/>
          </a:prstGeom>
        </p:spPr>
        <p:txBody>
          <a:bodyPr lIns="0" tIns="0" rIns="0" bIns="0" anchor="b"/>
          <a:lstStyle>
            <a:defPPr>
              <a:defRPr lang="en-US"/>
            </a:defPPr>
            <a:lvl1pPr marL="0" algn="l" defTabSz="914400" rtl="0" eaLnBrk="1" latinLnBrk="0" hangingPunct="1"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dirty="0">
                <a:solidFill>
                  <a:schemeClr val="bg1"/>
                </a:solidFill>
              </a:rPr>
              <a:t>fingal</a:t>
            </a:r>
            <a:r>
              <a:rPr lang="en-GB" dirty="0">
                <a:solidFill>
                  <a:schemeClr val="bg1"/>
                </a:solidFill>
              </a:rPr>
              <a:t>.ie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525463" y="1643059"/>
            <a:ext cx="8078787" cy="3843337"/>
          </a:xfrm>
        </p:spPr>
        <p:txBody>
          <a:bodyPr/>
          <a:lstStyle>
            <a:lvl1pPr marL="0" indent="0">
              <a:lnSpc>
                <a:spcPts val="6000"/>
              </a:lnSpc>
              <a:buNone/>
              <a:defRPr sz="5000">
                <a:solidFill>
                  <a:schemeClr val="bg1"/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100"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GB"/>
              <a:t>Road Safety Unit</a:t>
            </a:r>
            <a:endParaRPr lang="en-GB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 sz="1100"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F55D3F72-2FD7-46AB-A454-5C924AB1D0F2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151466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5463" y="289456"/>
            <a:ext cx="7196137" cy="56207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192088" y="1619250"/>
            <a:ext cx="8780462" cy="4448175"/>
          </a:xfrm>
          <a:solidFill>
            <a:schemeClr val="tx1">
              <a:lumMod val="20000"/>
              <a:lumOff val="80000"/>
            </a:schemeClr>
          </a:solidFill>
        </p:spPr>
        <p:txBody>
          <a:bodyPr rtlCol="0">
            <a:noAutofit/>
          </a:bodyPr>
          <a:lstStyle>
            <a:lvl1pPr marL="0" indent="0" algn="ctr">
              <a:buNone/>
              <a:defRPr sz="1200"/>
            </a:lvl1pPr>
          </a:lstStyle>
          <a:p>
            <a:pPr lvl="0"/>
            <a:r>
              <a:rPr lang="en-US" noProof="0" dirty="0"/>
              <a:t>Click icon to add picture</a:t>
            </a:r>
            <a:endParaRPr lang="en-GB" noProof="0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Road Safety Unit</a:t>
            </a:r>
            <a:endParaRPr lang="en-GB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B68611-89F1-4365-ACB8-C750D72E9613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3360458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an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5463" y="289456"/>
            <a:ext cx="7196137" cy="56207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5463" y="1544325"/>
            <a:ext cx="3856037" cy="4351649"/>
          </a:xfrm>
        </p:spPr>
        <p:txBody>
          <a:bodyPr/>
          <a:lstStyle>
            <a:lvl1pPr>
              <a:lnSpc>
                <a:spcPts val="3600"/>
              </a:lnSpc>
              <a:defRPr sz="2700"/>
            </a:lvl1pPr>
            <a:lvl2pPr>
              <a:lnSpc>
                <a:spcPts val="2500"/>
              </a:lnSpc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4762500" y="1590675"/>
            <a:ext cx="3841750" cy="4505325"/>
          </a:xfrm>
          <a:solidFill>
            <a:schemeClr val="tx1">
              <a:lumMod val="20000"/>
              <a:lumOff val="80000"/>
            </a:schemeClr>
          </a:solidFill>
        </p:spPr>
        <p:txBody>
          <a:bodyPr rtlCol="0">
            <a:noAutofit/>
          </a:bodyPr>
          <a:lstStyle>
            <a:lvl1pPr marL="0" indent="0" algn="ctr">
              <a:buNone/>
              <a:defRPr sz="1200"/>
            </a:lvl1pPr>
          </a:lstStyle>
          <a:p>
            <a:pPr lvl="0"/>
            <a:r>
              <a:rPr lang="en-US" noProof="0" dirty="0"/>
              <a:t>Click icon to add picture</a:t>
            </a:r>
            <a:endParaRPr lang="en-GB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Road Safety Unit</a:t>
            </a:r>
            <a:endParaRPr lang="en-GB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858BCB-E79C-4E6A-9BE4-81C9188B3B12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720173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Road Safety Unit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67F56C-1A20-4E1E-AFFB-F7B3FBC5F0C8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Road Safety Unit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67F56C-1A20-4E1E-AFFB-F7B3FBC5F0C8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Road Safety Unit</a:t>
            </a:r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67F56C-1A20-4E1E-AFFB-F7B3FBC5F0C8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Road Safety Unit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EA6B27-579D-4F7B-AEA3-3E1E154EDA0E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Road Safety Unit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67F56C-1A20-4E1E-AFFB-F7B3FBC5F0C8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Road Safety Unit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67F56C-1A20-4E1E-AFFB-F7B3FBC5F0C8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Road Safety Unit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67F56C-1A20-4E1E-AFFB-F7B3FBC5F0C8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r>
              <a:rPr lang="en-GB"/>
              <a:t>Road Safety Unit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fld id="{7A67F56C-1A20-4E1E-AFFB-F7B3FBC5F0C8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707" r:id="rId12"/>
    <p:sldLayoutId id="2147483685" r:id="rId13"/>
    <p:sldLayoutId id="2147483686" r:id="rId14"/>
    <p:sldLayoutId id="2147483687" r:id="rId15"/>
    <p:sldLayoutId id="2147483688" r:id="rId16"/>
    <p:sldLayoutId id="2147483689" r:id="rId17"/>
    <p:sldLayoutId id="2147483690" r:id="rId18"/>
    <p:sldLayoutId id="2147483691" r:id="rId19"/>
    <p:sldLayoutId id="2147483692" r:id="rId20"/>
    <p:sldLayoutId id="2147483693" r:id="rId21"/>
    <p:sldLayoutId id="2147483681" r:id="rId22"/>
    <p:sldLayoutId id="2147483682" r:id="rId23"/>
  </p:sldLayoutIdLst>
  <p:hf sldNum="0" hdr="0" ftr="0" dt="0"/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1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cid:4966410734396334307142251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ctrTitle"/>
          </p:nvPr>
        </p:nvSpPr>
        <p:spPr>
          <a:xfrm>
            <a:off x="532606" y="2326341"/>
            <a:ext cx="8078787" cy="2205317"/>
          </a:xfrm>
        </p:spPr>
        <p:txBody>
          <a:bodyPr/>
          <a:lstStyle/>
          <a:p>
            <a:br>
              <a:rPr lang="en-GB" dirty="0">
                <a:solidFill>
                  <a:schemeClr val="bg2">
                    <a:lumMod val="50000"/>
                  </a:schemeClr>
                </a:solidFill>
              </a:rPr>
            </a:br>
            <a:br>
              <a:rPr lang="en-GB" dirty="0">
                <a:solidFill>
                  <a:schemeClr val="bg2">
                    <a:lumMod val="50000"/>
                  </a:schemeClr>
                </a:solidFill>
              </a:rPr>
            </a:br>
            <a:r>
              <a:rPr lang="en-GB" dirty="0">
                <a:solidFill>
                  <a:schemeClr val="bg2">
                    <a:lumMod val="50000"/>
                  </a:schemeClr>
                </a:solidFill>
              </a:rPr>
              <a:t>COVID-19 </a:t>
            </a:r>
            <a:br>
              <a:rPr lang="en-GB" dirty="0">
                <a:solidFill>
                  <a:schemeClr val="bg2">
                    <a:lumMod val="50000"/>
                  </a:schemeClr>
                </a:solidFill>
              </a:rPr>
            </a:br>
            <a:r>
              <a:rPr lang="en-GB" dirty="0">
                <a:solidFill>
                  <a:schemeClr val="bg2">
                    <a:lumMod val="50000"/>
                  </a:schemeClr>
                </a:solidFill>
              </a:rPr>
              <a:t>Social Distancing </a:t>
            </a:r>
            <a:br>
              <a:rPr lang="en-GB" dirty="0">
                <a:solidFill>
                  <a:schemeClr val="bg2">
                    <a:lumMod val="50000"/>
                  </a:schemeClr>
                </a:solidFill>
              </a:rPr>
            </a:br>
            <a:r>
              <a:rPr lang="en-GB" dirty="0">
                <a:solidFill>
                  <a:schemeClr val="bg2">
                    <a:lumMod val="50000"/>
                  </a:schemeClr>
                </a:solidFill>
              </a:rPr>
              <a:t>Malahide </a:t>
            </a:r>
            <a:br>
              <a:rPr lang="en-GB" dirty="0">
                <a:solidFill>
                  <a:schemeClr val="bg2">
                    <a:lumMod val="50000"/>
                  </a:schemeClr>
                </a:solidFill>
              </a:rPr>
            </a:br>
            <a:r>
              <a:rPr lang="en-GB" dirty="0">
                <a:solidFill>
                  <a:schemeClr val="bg2">
                    <a:lumMod val="50000"/>
                  </a:schemeClr>
                </a:solidFill>
              </a:rPr>
              <a:t>New Street &amp; The Mall</a:t>
            </a:r>
          </a:p>
        </p:txBody>
      </p:sp>
      <p:sp>
        <p:nvSpPr>
          <p:cNvPr id="12292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52572" y="5038164"/>
            <a:ext cx="8078787" cy="1079500"/>
          </a:xfrm>
        </p:spPr>
        <p:txBody>
          <a:bodyPr/>
          <a:lstStyle/>
          <a:p>
            <a:r>
              <a:rPr lang="en-GB" dirty="0">
                <a:solidFill>
                  <a:schemeClr val="bg2">
                    <a:lumMod val="50000"/>
                  </a:schemeClr>
                </a:solidFill>
              </a:rPr>
              <a:t>May 2020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B935F72-4B11-45A5-9F93-0298B2BD65E2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203652" y="909638"/>
            <a:ext cx="8736696" cy="5719941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5496" y="228421"/>
            <a:ext cx="91450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3600" dirty="0" err="1">
                <a:solidFill>
                  <a:schemeClr val="bg2">
                    <a:lumMod val="50000"/>
                  </a:schemeClr>
                </a:solidFill>
                <a:latin typeface="+mn-lt"/>
                <a:ea typeface="+mj-ea"/>
                <a:cs typeface="+mj-cs"/>
              </a:rPr>
              <a:t>Pedestrianise</a:t>
            </a:r>
            <a:r>
              <a:rPr lang="en-IE" sz="3600" dirty="0">
                <a:solidFill>
                  <a:schemeClr val="bg2">
                    <a:lumMod val="50000"/>
                  </a:schemeClr>
                </a:solidFill>
                <a:latin typeface="+mn-lt"/>
                <a:ea typeface="+mj-ea"/>
                <a:cs typeface="+mj-cs"/>
              </a:rPr>
              <a:t> New Street</a:t>
            </a:r>
          </a:p>
          <a:p>
            <a:endParaRPr lang="en-IE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F3B219A-94DE-4113-8FFD-538387D6081A}"/>
              </a:ext>
            </a:extLst>
          </p:cNvPr>
          <p:cNvSpPr txBox="1"/>
          <p:nvPr/>
        </p:nvSpPr>
        <p:spPr>
          <a:xfrm>
            <a:off x="641684" y="1331045"/>
            <a:ext cx="3589431" cy="4998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IE" dirty="0" err="1">
                <a:solidFill>
                  <a:schemeClr val="bg2">
                    <a:lumMod val="50000"/>
                  </a:schemeClr>
                </a:solidFill>
              </a:rPr>
              <a:t>Pedestrianise</a:t>
            </a:r>
            <a:r>
              <a:rPr lang="en-IE" dirty="0">
                <a:solidFill>
                  <a:schemeClr val="bg2">
                    <a:lumMod val="50000"/>
                  </a:schemeClr>
                </a:solidFill>
              </a:rPr>
              <a:t> New Street, c.150m to facilitate and encourage social distancing. </a:t>
            </a:r>
          </a:p>
          <a:p>
            <a:pPr>
              <a:lnSpc>
                <a:spcPct val="200000"/>
              </a:lnSpc>
            </a:pPr>
            <a:endParaRPr lang="en-IE" dirty="0">
              <a:solidFill>
                <a:schemeClr val="bg2">
                  <a:lumMod val="50000"/>
                </a:schemeClr>
              </a:solidFill>
            </a:endParaRPr>
          </a:p>
          <a:p>
            <a:pPr>
              <a:lnSpc>
                <a:spcPct val="200000"/>
              </a:lnSpc>
            </a:pPr>
            <a:endParaRPr lang="en-IE" dirty="0">
              <a:solidFill>
                <a:schemeClr val="bg2">
                  <a:lumMod val="50000"/>
                </a:schemeClr>
              </a:solidFill>
            </a:endParaRPr>
          </a:p>
          <a:p>
            <a:pPr>
              <a:lnSpc>
                <a:spcPct val="200000"/>
              </a:lnSpc>
            </a:pPr>
            <a:endParaRPr lang="en-IE" dirty="0">
              <a:solidFill>
                <a:schemeClr val="bg2">
                  <a:lumMod val="50000"/>
                </a:schemeClr>
              </a:solidFill>
            </a:endParaRPr>
          </a:p>
          <a:p>
            <a:pPr>
              <a:lnSpc>
                <a:spcPct val="200000"/>
              </a:lnSpc>
            </a:pPr>
            <a:r>
              <a:rPr lang="en-IE" dirty="0">
                <a:solidFill>
                  <a:schemeClr val="bg2">
                    <a:lumMod val="50000"/>
                  </a:schemeClr>
                </a:solidFill>
              </a:rPr>
              <a:t>Vehicular access to remain for emergency services, deliveries and residents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39FDF66-AD71-4C65-AF64-F60A3B18BC48}"/>
              </a:ext>
            </a:extLst>
          </p:cNvPr>
          <p:cNvGrpSpPr/>
          <p:nvPr/>
        </p:nvGrpSpPr>
        <p:grpSpPr>
          <a:xfrm>
            <a:off x="2067289" y="2366660"/>
            <a:ext cx="7076711" cy="3160295"/>
            <a:chOff x="1702321" y="3048000"/>
            <a:chExt cx="7076711" cy="3160295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1499406C-CF32-434E-A02E-225E3974360B}"/>
                </a:ext>
              </a:extLst>
            </p:cNvPr>
            <p:cNvPicPr/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866147" y="3048000"/>
              <a:ext cx="4912885" cy="3160295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8" name="Flowchart: Connector 7">
              <a:extLst>
                <a:ext uri="{FF2B5EF4-FFF2-40B4-BE49-F238E27FC236}">
                  <a16:creationId xmlns:a16="http://schemas.microsoft.com/office/drawing/2014/main" id="{E09A1DEA-1D0D-4E5C-BBE5-7F16DA16C5A5}"/>
                </a:ext>
              </a:extLst>
            </p:cNvPr>
            <p:cNvSpPr/>
            <p:nvPr/>
          </p:nvSpPr>
          <p:spPr>
            <a:xfrm>
              <a:off x="5309937" y="4363452"/>
              <a:ext cx="368969" cy="449179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  <p:sp>
          <p:nvSpPr>
            <p:cNvPr id="9" name="Arrow: Right 8">
              <a:extLst>
                <a:ext uri="{FF2B5EF4-FFF2-40B4-BE49-F238E27FC236}">
                  <a16:creationId xmlns:a16="http://schemas.microsoft.com/office/drawing/2014/main" id="{8BB296BD-32C8-411A-A3BB-27BFA2349396}"/>
                </a:ext>
              </a:extLst>
            </p:cNvPr>
            <p:cNvSpPr/>
            <p:nvPr/>
          </p:nvSpPr>
          <p:spPr>
            <a:xfrm>
              <a:off x="3208421" y="4363452"/>
              <a:ext cx="1941095" cy="449179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9ACABBEB-2AA8-452F-9470-85B897BFC5FD}"/>
                </a:ext>
              </a:extLst>
            </p:cNvPr>
            <p:cNvSpPr txBox="1"/>
            <p:nvPr/>
          </p:nvSpPr>
          <p:spPr>
            <a:xfrm>
              <a:off x="1702321" y="4395172"/>
              <a:ext cx="11031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E" dirty="0">
                  <a:solidFill>
                    <a:schemeClr val="bg2">
                      <a:lumMod val="50000"/>
                    </a:schemeClr>
                  </a:solidFill>
                </a:rPr>
                <a:t>Location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816629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7C28772A-75A5-4E18-A39C-8436E01C11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380" y="286870"/>
            <a:ext cx="9019620" cy="6284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57768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:\Users\SarahMcGrath\AppData\Local\Microsoft\Windows\INetCache\Content.Word\NEW ST..png">
            <a:extLst>
              <a:ext uri="{FF2B5EF4-FFF2-40B4-BE49-F238E27FC236}">
                <a16:creationId xmlns:a16="http://schemas.microsoft.com/office/drawing/2014/main" id="{4D9196FB-1D9D-4FAE-AECE-03EB9063E6F0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06071" y="2312894"/>
            <a:ext cx="6633882" cy="4288327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4943" y="416265"/>
            <a:ext cx="7196137" cy="1808859"/>
          </a:xfrm>
        </p:spPr>
        <p:txBody>
          <a:bodyPr/>
          <a:lstStyle/>
          <a:p>
            <a:br>
              <a:rPr lang="en-IE" sz="3600" dirty="0">
                <a:solidFill>
                  <a:schemeClr val="bg2">
                    <a:lumMod val="50000"/>
                  </a:schemeClr>
                </a:solidFill>
              </a:rPr>
            </a:br>
            <a:br>
              <a:rPr lang="en-IE" sz="3600" dirty="0">
                <a:solidFill>
                  <a:schemeClr val="bg2">
                    <a:lumMod val="50000"/>
                  </a:schemeClr>
                </a:solidFill>
              </a:rPr>
            </a:br>
            <a:r>
              <a:rPr lang="en-IE" sz="3600" dirty="0">
                <a:solidFill>
                  <a:schemeClr val="bg2">
                    <a:lumMod val="50000"/>
                  </a:schemeClr>
                </a:solidFill>
              </a:rPr>
              <a:t>We Know we can do this! </a:t>
            </a:r>
            <a:br>
              <a:rPr lang="en-IE" sz="3600" dirty="0">
                <a:solidFill>
                  <a:schemeClr val="bg2">
                    <a:lumMod val="50000"/>
                  </a:schemeClr>
                </a:solidFill>
              </a:rPr>
            </a:br>
            <a:r>
              <a:rPr lang="en-IE" sz="3600" dirty="0">
                <a:solidFill>
                  <a:schemeClr val="bg2">
                    <a:lumMod val="50000"/>
                  </a:schemeClr>
                </a:solidFill>
              </a:rPr>
              <a:t>A Safe Space for Shoppers</a:t>
            </a:r>
            <a:br>
              <a:rPr lang="en-IE" sz="3600" b="1" dirty="0">
                <a:solidFill>
                  <a:schemeClr val="bg2">
                    <a:lumMod val="50000"/>
                  </a:schemeClr>
                </a:solidFill>
              </a:rPr>
            </a:br>
            <a:endParaRPr lang="en-IE" sz="36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56F2D7C-2BFD-4DC7-BB1C-E9E5FBC841F6}"/>
              </a:ext>
            </a:extLst>
          </p:cNvPr>
          <p:cNvSpPr txBox="1"/>
          <p:nvPr/>
        </p:nvSpPr>
        <p:spPr>
          <a:xfrm>
            <a:off x="25675" y="1320695"/>
            <a:ext cx="9136254" cy="5674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IE" b="1" dirty="0">
                <a:solidFill>
                  <a:schemeClr val="bg2">
                    <a:lumMod val="50000"/>
                  </a:schemeClr>
                </a:solidFill>
              </a:rPr>
              <a:t>A place for: retailers/cafes/restaurants/ bars to expand their business into the street</a:t>
            </a:r>
            <a:endParaRPr lang="en-IE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27291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8D13F7-06CF-41A1-8871-4E8DFD29BE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E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C7A685C-86FA-4F01-94C2-4B1BC5A611E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" y="34722"/>
            <a:ext cx="8229600" cy="3130956"/>
          </a:xfr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0D3A07F-47D9-456E-8C7E-85F38F47004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200400"/>
            <a:ext cx="4572000" cy="3048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2629940-DD6A-417D-823A-466F222DB69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3244926"/>
            <a:ext cx="4572000" cy="3041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50977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E23664-7A33-4724-BC10-38BE528135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8561294" cy="1540584"/>
          </a:xfrm>
        </p:spPr>
        <p:txBody>
          <a:bodyPr/>
          <a:lstStyle/>
          <a:p>
            <a:r>
              <a:rPr lang="en-IE" sz="3600" dirty="0"/>
              <a:t>Examples of public realm solutions in place of parking spaces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F6AD944-BAB9-447A-9BAE-10608740FD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8370" y="3686175"/>
            <a:ext cx="5695950" cy="31718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3EA90C4-2DE6-47D6-8D2B-6B8CFC82FA76}"/>
              </a:ext>
            </a:extLst>
          </p:cNvPr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" y="1687493"/>
            <a:ext cx="4563035" cy="2968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5826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390BD6-22C5-4506-852A-170D107534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78541"/>
          </a:xfrm>
        </p:spPr>
        <p:txBody>
          <a:bodyPr/>
          <a:lstStyle/>
          <a:p>
            <a:r>
              <a:rPr lang="en-IE" sz="3600" dirty="0"/>
              <a:t>Dutch Example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3F8A8E6-388A-47B0-96F2-A1E997686F2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2383" y="1380565"/>
            <a:ext cx="7984417" cy="4787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1331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9C89C516-5FB5-4733-B432-60AD0E14A4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037" y="741000"/>
            <a:ext cx="7715926" cy="5376000"/>
          </a:xfrm>
          <a:prstGeom prst="rect">
            <a:avLst/>
          </a:prstGeom>
        </p:spPr>
      </p:pic>
      <p:sp>
        <p:nvSpPr>
          <p:cNvPr id="9" name="Title 8">
            <a:extLst>
              <a:ext uri="{FF2B5EF4-FFF2-40B4-BE49-F238E27FC236}">
                <a16:creationId xmlns:a16="http://schemas.microsoft.com/office/drawing/2014/main" id="{B4C31E7D-2D03-4DB4-901C-102B1E8612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41000"/>
          </a:xfrm>
        </p:spPr>
        <p:txBody>
          <a:bodyPr/>
          <a:lstStyle/>
          <a:p>
            <a:r>
              <a:rPr lang="en-IE" sz="3600" dirty="0"/>
              <a:t>UK Evidence</a:t>
            </a:r>
          </a:p>
        </p:txBody>
      </p:sp>
    </p:spTree>
    <p:extLst>
      <p:ext uri="{BB962C8B-B14F-4D97-AF65-F5344CB8AC3E}">
        <p14:creationId xmlns:p14="http://schemas.microsoft.com/office/powerpoint/2010/main" val="39646131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61011F2-8D86-416B-BA9A-01C76032F7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535878"/>
            <a:ext cx="8382000" cy="6120415"/>
          </a:xfrm>
          <a:prstGeom prst="rect">
            <a:avLst/>
          </a:prstGeom>
        </p:spPr>
      </p:pic>
      <p:sp>
        <p:nvSpPr>
          <p:cNvPr id="5" name="Title 8">
            <a:extLst>
              <a:ext uri="{FF2B5EF4-FFF2-40B4-BE49-F238E27FC236}">
                <a16:creationId xmlns:a16="http://schemas.microsoft.com/office/drawing/2014/main" id="{FFB10AC4-A156-4A11-9E7F-CC71F87D16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41000"/>
          </a:xfrm>
        </p:spPr>
        <p:txBody>
          <a:bodyPr/>
          <a:lstStyle/>
          <a:p>
            <a:r>
              <a:rPr lang="en-IE" sz="3600" dirty="0"/>
              <a:t>UK Evidence</a:t>
            </a:r>
          </a:p>
        </p:txBody>
      </p:sp>
    </p:spTree>
    <p:extLst>
      <p:ext uri="{BB962C8B-B14F-4D97-AF65-F5344CB8AC3E}">
        <p14:creationId xmlns:p14="http://schemas.microsoft.com/office/powerpoint/2010/main" val="36855386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2560CF2-4A69-4563-A3CF-55C04D55B9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99" y="233082"/>
            <a:ext cx="8811495" cy="6451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10154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005">
            <a:extLst>
              <a:ext uri="{FF2B5EF4-FFF2-40B4-BE49-F238E27FC236}">
                <a16:creationId xmlns:a16="http://schemas.microsoft.com/office/drawing/2014/main" id="{43D934AB-84BC-41D1-8798-6AFE467CFE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420" y="1452281"/>
            <a:ext cx="5785597" cy="2867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E9EAAE9A-C8F4-4B81-AF07-91D7E8ECCD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35105"/>
            <a:ext cx="8229600" cy="717176"/>
          </a:xfrm>
        </p:spPr>
        <p:txBody>
          <a:bodyPr/>
          <a:lstStyle/>
          <a:p>
            <a:r>
              <a:rPr lang="en-IE" sz="3600" dirty="0"/>
              <a:t>Examples from equivalent locations Mini Holland London – Orford Road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0317515-7D8F-40C3-B102-F72CF78622F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07235" y="3429000"/>
            <a:ext cx="547956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34391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6BEA35F-0EF4-44DA-94F9-C4D2EC6FA71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8252"/>
            <a:ext cx="9144000" cy="5141495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AF4EFA96-FC57-4ADA-AE13-9BBA8090D3CE}"/>
              </a:ext>
            </a:extLst>
          </p:cNvPr>
          <p:cNvSpPr/>
          <p:nvPr/>
        </p:nvSpPr>
        <p:spPr>
          <a:xfrm>
            <a:off x="7960659" y="2366683"/>
            <a:ext cx="1183341" cy="166743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95135731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E23664-7A33-4724-BC10-38BE528135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8561294" cy="1506072"/>
          </a:xfrm>
        </p:spPr>
        <p:txBody>
          <a:bodyPr/>
          <a:lstStyle/>
          <a:p>
            <a:r>
              <a:rPr lang="en-IE" sz="4000" dirty="0"/>
              <a:t>Examples of public </a:t>
            </a:r>
            <a:r>
              <a:rPr lang="en-IE" sz="3600" dirty="0"/>
              <a:t>realm</a:t>
            </a:r>
            <a:r>
              <a:rPr lang="en-IE" sz="4000" dirty="0"/>
              <a:t> solutions in place of parking spaces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706350A-5011-461A-9DD2-5E6A0420A5F9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354106" y="1506072"/>
            <a:ext cx="8435788" cy="2922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90488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D6B75B-8D00-4802-90EF-61AC731B9E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7929"/>
            <a:ext cx="8229600" cy="878541"/>
          </a:xfrm>
        </p:spPr>
        <p:txBody>
          <a:bodyPr/>
          <a:lstStyle/>
          <a:p>
            <a:r>
              <a:rPr lang="en-IE" sz="3600" dirty="0"/>
              <a:t>We can do things like this!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3858DCE0-6933-412D-A5D0-5F172C87A10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1392" y="1486076"/>
            <a:ext cx="4582696" cy="4466602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0DB7B0C-9ADA-4D0D-95BF-8752B2C4A31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1304" y="1426715"/>
            <a:ext cx="4582696" cy="452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21401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5EF116-E6F5-4256-AA19-E0A9D85EB0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sz="4800" dirty="0"/>
              <a:t>Alternative Modes of Travel </a:t>
            </a:r>
            <a:r>
              <a:rPr lang="en-IE" sz="4800" dirty="0">
                <a:solidFill>
                  <a:srgbClr val="F4A300"/>
                </a:solidFill>
              </a:rPr>
              <a:t>Bleeper Bikes </a:t>
            </a:r>
            <a:r>
              <a:rPr lang="en-IE" sz="4800" dirty="0"/>
              <a:t>&amp; </a:t>
            </a:r>
            <a:r>
              <a:rPr lang="en-IE" sz="4800" dirty="0">
                <a:solidFill>
                  <a:srgbClr val="FCF731"/>
                </a:solidFill>
              </a:rPr>
              <a:t>Dublin Bus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6F40279A-0B9D-44D4-94A2-8C3FC609F9D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7836" y="2093260"/>
            <a:ext cx="1882588" cy="353209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DD75328-4367-4B50-A933-38397D2DBA0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54824" y="2093260"/>
            <a:ext cx="3281082" cy="3499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30238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822C5D-A054-439B-8ED1-860E2AF0D6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Bleeper Bikes Usage during </a:t>
            </a:r>
            <a:r>
              <a:rPr lang="en-IE" dirty="0" err="1"/>
              <a:t>Covid</a:t>
            </a:r>
            <a:r>
              <a:rPr lang="en-IE" dirty="0"/>
              <a:t> 19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2E403F8E-0D64-4EB3-9384-7E0CC9B17CC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600200"/>
            <a:ext cx="9051722" cy="5107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00273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D54661-31AD-4C80-B93B-D3BA09F4BB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Bleeper Bikes Usage during </a:t>
            </a:r>
            <a:r>
              <a:rPr lang="en-IE" dirty="0" err="1"/>
              <a:t>Covid</a:t>
            </a:r>
            <a:r>
              <a:rPr lang="en-IE" dirty="0"/>
              <a:t> 19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2B2AC481-E4D3-480B-A013-95F8FCDA2C2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2389" y="1739154"/>
            <a:ext cx="9021611" cy="4968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95497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822C5D-A054-439B-8ED1-860E2AF0D6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</p:spPr>
        <p:txBody>
          <a:bodyPr/>
          <a:lstStyle/>
          <a:p>
            <a:r>
              <a:rPr lang="en-IE" sz="4400" dirty="0"/>
              <a:t>Dublin Bus Routes Malahide #32 &amp; #42</a:t>
            </a:r>
          </a:p>
        </p:txBody>
      </p:sp>
      <p:pic>
        <p:nvPicPr>
          <p:cNvPr id="23" name="Content Placeholder 22">
            <a:extLst>
              <a:ext uri="{FF2B5EF4-FFF2-40B4-BE49-F238E27FC236}">
                <a16:creationId xmlns:a16="http://schemas.microsoft.com/office/drawing/2014/main" id="{65CCA005-F63B-4B1A-B6A1-6CEA626CD97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58404" y="1600200"/>
            <a:ext cx="2289968" cy="3981401"/>
          </a:xfr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65064684-8E1D-4745-BAE7-DC6E5E23374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61426" y="1645149"/>
            <a:ext cx="2275418" cy="3981600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3D284A03-EB89-437F-8305-A46596B3C995}"/>
              </a:ext>
            </a:extLst>
          </p:cNvPr>
          <p:cNvSpPr/>
          <p:nvPr/>
        </p:nvSpPr>
        <p:spPr>
          <a:xfrm>
            <a:off x="2575413" y="5950933"/>
            <a:ext cx="6559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E" dirty="0"/>
              <a:t>#32 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0FB87D2A-DB47-4B46-8EBF-8AE419624DB9}"/>
              </a:ext>
            </a:extLst>
          </p:cNvPr>
          <p:cNvSpPr/>
          <p:nvPr/>
        </p:nvSpPr>
        <p:spPr>
          <a:xfrm>
            <a:off x="6210709" y="5907466"/>
            <a:ext cx="6559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E" dirty="0"/>
              <a:t>#42 </a:t>
            </a:r>
          </a:p>
        </p:txBody>
      </p:sp>
    </p:spTree>
    <p:extLst>
      <p:ext uri="{BB962C8B-B14F-4D97-AF65-F5344CB8AC3E}">
        <p14:creationId xmlns:p14="http://schemas.microsoft.com/office/powerpoint/2010/main" val="121676370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9EAAE9A-C8F4-4B81-AF07-91D7E8ECCD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35105"/>
            <a:ext cx="8229600" cy="717176"/>
          </a:xfrm>
        </p:spPr>
        <p:txBody>
          <a:bodyPr/>
          <a:lstStyle/>
          <a:p>
            <a:r>
              <a:rPr lang="en-IE" sz="3600" dirty="0"/>
              <a:t>Dublin Bus Stops Malahide Village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8D14279-65EF-432B-A422-025AC636DE6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80316" y="1640933"/>
            <a:ext cx="2446490" cy="483558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4860120-EC3D-47DC-9E45-C9E09B551FB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t="-2" r="-29"/>
          <a:stretch/>
        </p:blipFill>
        <p:spPr>
          <a:xfrm>
            <a:off x="4572000" y="1640933"/>
            <a:ext cx="2991126" cy="248466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DC5437D-04AE-40CE-A91D-7A1A296FCAA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30"/>
          <a:stretch/>
        </p:blipFill>
        <p:spPr>
          <a:xfrm>
            <a:off x="4572000" y="4058726"/>
            <a:ext cx="2991126" cy="2484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9792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0FE0B68-B8C6-43C3-B35A-511D2FA2785E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168121" y="421339"/>
            <a:ext cx="9015303" cy="623047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977FD73-D9AC-436A-B389-1958A5E244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11624"/>
          </a:xfrm>
        </p:spPr>
        <p:txBody>
          <a:bodyPr/>
          <a:lstStyle/>
          <a:p>
            <a:r>
              <a:rPr lang="en-IE" sz="3600" dirty="0"/>
              <a:t>Concerns Raised by </a:t>
            </a:r>
            <a:r>
              <a:rPr lang="en-IE" sz="3600" dirty="0" err="1"/>
              <a:t>CoC</a:t>
            </a:r>
            <a:endParaRPr lang="en-IE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D6EF0D-5CD2-4BB5-B3E5-E56ACE9296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231341" y="1111624"/>
            <a:ext cx="4744537" cy="532503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IE" sz="1600" b="1" dirty="0">
                <a:solidFill>
                  <a:schemeClr val="tx1"/>
                </a:solidFill>
              </a:rPr>
              <a:t>Response</a:t>
            </a:r>
            <a:r>
              <a:rPr lang="en-IE" sz="1600" dirty="0">
                <a:solidFill>
                  <a:schemeClr val="tx1"/>
                </a:solidFill>
              </a:rPr>
              <a:t>:</a:t>
            </a:r>
          </a:p>
          <a:p>
            <a:pPr marL="457200" indent="-457200">
              <a:buFont typeface="+mj-lt"/>
              <a:buAutoNum type="arabicPeriod"/>
            </a:pPr>
            <a:r>
              <a:rPr lang="en-IE" sz="1600" dirty="0">
                <a:solidFill>
                  <a:schemeClr val="tx1"/>
                </a:solidFill>
              </a:rPr>
              <a:t>Dependant on Govt Announcements</a:t>
            </a:r>
          </a:p>
          <a:p>
            <a:pPr marL="457200" indent="-457200">
              <a:buFont typeface="+mj-lt"/>
              <a:buAutoNum type="arabicPeriod"/>
            </a:pPr>
            <a:r>
              <a:rPr lang="en-IE" sz="1600" dirty="0">
                <a:solidFill>
                  <a:schemeClr val="tx1"/>
                </a:solidFill>
              </a:rPr>
              <a:t>Loading will be accommodated before 10am</a:t>
            </a:r>
          </a:p>
          <a:p>
            <a:pPr marL="457200" indent="-457200">
              <a:buFont typeface="+mj-lt"/>
              <a:buAutoNum type="arabicPeriod"/>
            </a:pPr>
            <a:r>
              <a:rPr lang="en-IE" sz="1600" dirty="0">
                <a:solidFill>
                  <a:schemeClr val="tx1"/>
                </a:solidFill>
              </a:rPr>
              <a:t>Disabled Parking spaces to be provided on the Mall and the Green </a:t>
            </a:r>
          </a:p>
          <a:p>
            <a:pPr marL="457200" indent="-457200">
              <a:buFont typeface="+mj-lt"/>
              <a:buAutoNum type="arabicPeriod"/>
            </a:pPr>
            <a:r>
              <a:rPr lang="en-IE" sz="1600" dirty="0">
                <a:solidFill>
                  <a:schemeClr val="tx1"/>
                </a:solidFill>
              </a:rPr>
              <a:t>Access to Rosses cottages to be maintained</a:t>
            </a:r>
          </a:p>
          <a:p>
            <a:pPr marL="457200" indent="-457200">
              <a:buFont typeface="+mj-lt"/>
              <a:buAutoNum type="arabicPeriod"/>
            </a:pPr>
            <a:r>
              <a:rPr lang="en-IE" sz="1600" dirty="0">
                <a:solidFill>
                  <a:schemeClr val="tx1"/>
                </a:solidFill>
              </a:rPr>
              <a:t>New Electric Car space to be closed after 10am</a:t>
            </a:r>
          </a:p>
          <a:p>
            <a:pPr marL="457200" indent="-457200">
              <a:buFont typeface="+mj-lt"/>
              <a:buAutoNum type="arabicPeriod"/>
            </a:pPr>
            <a:r>
              <a:rPr lang="en-IE" sz="1600" dirty="0">
                <a:solidFill>
                  <a:schemeClr val="tx1"/>
                </a:solidFill>
              </a:rPr>
              <a:t>It is not intended to be a through route for cyclists, but a slow moving environment for cyclists and pedestrians</a:t>
            </a:r>
          </a:p>
          <a:p>
            <a:pPr marL="457200" indent="-457200">
              <a:buFont typeface="+mj-lt"/>
              <a:buAutoNum type="arabicPeriod"/>
            </a:pPr>
            <a:r>
              <a:rPr lang="en-IE" sz="1600" dirty="0">
                <a:solidFill>
                  <a:schemeClr val="tx1"/>
                </a:solidFill>
              </a:rPr>
              <a:t>Taxis will be accommodated on the Mall at the Tennis Club</a:t>
            </a:r>
          </a:p>
          <a:p>
            <a:pPr marL="457200" indent="-457200">
              <a:buFont typeface="+mj-lt"/>
              <a:buAutoNum type="arabicPeriod"/>
            </a:pPr>
            <a:r>
              <a:rPr lang="en-IE" sz="1600" dirty="0" err="1">
                <a:solidFill>
                  <a:schemeClr val="tx1"/>
                </a:solidFill>
              </a:rPr>
              <a:t>Bridgefield</a:t>
            </a:r>
            <a:r>
              <a:rPr lang="en-IE" sz="1600" dirty="0">
                <a:solidFill>
                  <a:schemeClr val="tx1"/>
                </a:solidFill>
              </a:rPr>
              <a:t> CP to be reopened, signage to be considered</a:t>
            </a:r>
          </a:p>
          <a:p>
            <a:pPr marL="457200" indent="-457200">
              <a:buFont typeface="+mj-lt"/>
              <a:buAutoNum type="arabicPeriod"/>
            </a:pPr>
            <a:r>
              <a:rPr lang="en-IE" sz="1600" dirty="0">
                <a:solidFill>
                  <a:schemeClr val="tx1"/>
                </a:solidFill>
              </a:rPr>
              <a:t>James’ Terrace/The Mall junction to be monitored following implementation</a:t>
            </a:r>
          </a:p>
          <a:p>
            <a:pPr marL="457200" indent="-457200">
              <a:buFont typeface="+mj-lt"/>
              <a:buAutoNum type="arabicPeriod"/>
            </a:pPr>
            <a:r>
              <a:rPr lang="en-IE" sz="1600" dirty="0">
                <a:solidFill>
                  <a:schemeClr val="tx1"/>
                </a:solidFill>
              </a:rPr>
              <a:t>Bend and Ped movement to be reviewed on site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F1184D-061B-448E-B324-255ECA60A54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65760" y="1111624"/>
            <a:ext cx="3865581" cy="50381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IE" sz="1600" b="1" dirty="0">
                <a:solidFill>
                  <a:schemeClr val="tx1"/>
                </a:solidFill>
              </a:rPr>
              <a:t>Issue:</a:t>
            </a:r>
          </a:p>
          <a:p>
            <a:pPr marL="457200" indent="-457200">
              <a:buFont typeface="+mj-lt"/>
              <a:buAutoNum type="arabicPeriod"/>
            </a:pPr>
            <a:r>
              <a:rPr lang="en-IE" sz="1600" dirty="0">
                <a:solidFill>
                  <a:schemeClr val="tx1"/>
                </a:solidFill>
              </a:rPr>
              <a:t>Temporary Measures &amp; Return to normal arrangements</a:t>
            </a:r>
          </a:p>
          <a:p>
            <a:pPr marL="457200" indent="-457200">
              <a:buFont typeface="+mj-lt"/>
              <a:buAutoNum type="arabicPeriod"/>
            </a:pPr>
            <a:r>
              <a:rPr lang="en-IE" sz="1600" dirty="0">
                <a:solidFill>
                  <a:schemeClr val="tx1"/>
                </a:solidFill>
              </a:rPr>
              <a:t>Loading Bay</a:t>
            </a:r>
          </a:p>
          <a:p>
            <a:pPr marL="457200" indent="-457200">
              <a:buFont typeface="+mj-lt"/>
              <a:buAutoNum type="arabicPeriod"/>
            </a:pPr>
            <a:r>
              <a:rPr lang="en-IE" sz="1600" dirty="0">
                <a:solidFill>
                  <a:schemeClr val="tx1"/>
                </a:solidFill>
              </a:rPr>
              <a:t>Disabled Parking spaces</a:t>
            </a:r>
          </a:p>
          <a:p>
            <a:pPr marL="457200" indent="-457200">
              <a:buFont typeface="+mj-lt"/>
              <a:buAutoNum type="arabicPeriod"/>
            </a:pPr>
            <a:r>
              <a:rPr lang="en-IE" sz="1600" dirty="0">
                <a:solidFill>
                  <a:schemeClr val="tx1"/>
                </a:solidFill>
              </a:rPr>
              <a:t>Access to Rosses cottages</a:t>
            </a:r>
          </a:p>
          <a:p>
            <a:pPr marL="457200" indent="-457200">
              <a:buFont typeface="+mj-lt"/>
              <a:buAutoNum type="arabicPeriod"/>
            </a:pPr>
            <a:r>
              <a:rPr lang="en-IE" sz="1600" dirty="0">
                <a:solidFill>
                  <a:schemeClr val="tx1"/>
                </a:solidFill>
              </a:rPr>
              <a:t>New Electric Car spaces</a:t>
            </a:r>
          </a:p>
          <a:p>
            <a:pPr marL="457200" indent="-457200">
              <a:buFont typeface="+mj-lt"/>
              <a:buAutoNum type="arabicPeriod"/>
            </a:pPr>
            <a:r>
              <a:rPr lang="en-IE" sz="1600" dirty="0">
                <a:solidFill>
                  <a:schemeClr val="tx1"/>
                </a:solidFill>
              </a:rPr>
              <a:t>Cycleway congregation</a:t>
            </a:r>
          </a:p>
          <a:p>
            <a:pPr marL="457200" indent="-457200">
              <a:buFont typeface="+mj-lt"/>
              <a:buAutoNum type="arabicPeriod"/>
            </a:pPr>
            <a:r>
              <a:rPr lang="en-IE" sz="1600" dirty="0">
                <a:solidFill>
                  <a:schemeClr val="tx1"/>
                </a:solidFill>
              </a:rPr>
              <a:t>Taxis to be permitted back after 7pm</a:t>
            </a:r>
          </a:p>
          <a:p>
            <a:pPr marL="457200" indent="-457200">
              <a:buFont typeface="+mj-lt"/>
              <a:buAutoNum type="arabicPeriod"/>
            </a:pPr>
            <a:r>
              <a:rPr lang="en-IE" sz="1600" dirty="0">
                <a:solidFill>
                  <a:schemeClr val="tx1"/>
                </a:solidFill>
              </a:rPr>
              <a:t>Parking &amp; </a:t>
            </a:r>
            <a:r>
              <a:rPr lang="en-IE" sz="1600" dirty="0" err="1">
                <a:solidFill>
                  <a:schemeClr val="tx1"/>
                </a:solidFill>
              </a:rPr>
              <a:t>Bridgefield</a:t>
            </a:r>
            <a:r>
              <a:rPr lang="en-IE" sz="1600" dirty="0">
                <a:solidFill>
                  <a:schemeClr val="tx1"/>
                </a:solidFill>
              </a:rPr>
              <a:t> CP &amp; signage</a:t>
            </a:r>
          </a:p>
          <a:p>
            <a:pPr marL="457200" indent="-457200">
              <a:buFont typeface="+mj-lt"/>
              <a:buAutoNum type="arabicPeriod"/>
            </a:pPr>
            <a:r>
              <a:rPr lang="en-IE" sz="1600" dirty="0">
                <a:solidFill>
                  <a:schemeClr val="tx1"/>
                </a:solidFill>
              </a:rPr>
              <a:t>Junction of James’ Terrace and the Mall</a:t>
            </a:r>
          </a:p>
          <a:p>
            <a:pPr marL="457200" indent="-457200">
              <a:buFont typeface="+mj-lt"/>
              <a:buAutoNum type="arabicPeriod"/>
            </a:pPr>
            <a:r>
              <a:rPr lang="en-IE" sz="1600" dirty="0">
                <a:solidFill>
                  <a:schemeClr val="tx1"/>
                </a:solidFill>
              </a:rPr>
              <a:t>Bend at Yacht Club</a:t>
            </a:r>
          </a:p>
        </p:txBody>
      </p:sp>
    </p:spTree>
    <p:extLst>
      <p:ext uri="{BB962C8B-B14F-4D97-AF65-F5344CB8AC3E}">
        <p14:creationId xmlns:p14="http://schemas.microsoft.com/office/powerpoint/2010/main" val="9662811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32E94EF-273B-40CE-9460-A914A79FE34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-251361" y="1757085"/>
            <a:ext cx="9646721" cy="472044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977FD73-D9AC-436A-B389-1958A5E244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9" y="84636"/>
            <a:ext cx="8229600" cy="1111624"/>
          </a:xfrm>
        </p:spPr>
        <p:txBody>
          <a:bodyPr/>
          <a:lstStyle/>
          <a:p>
            <a:r>
              <a:rPr lang="en-IE" sz="3600" dirty="0"/>
              <a:t>Concerns Raised by Malahide Forum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D6EF0D-5CD2-4BB5-B3E5-E56ACE9296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231342" y="1739154"/>
            <a:ext cx="4159624" cy="536089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IE" sz="1700" b="1" dirty="0">
                <a:solidFill>
                  <a:schemeClr val="tx1"/>
                </a:solidFill>
              </a:rPr>
              <a:t>Response:</a:t>
            </a:r>
          </a:p>
          <a:p>
            <a:pPr marL="457200" indent="-457200">
              <a:buFont typeface="+mj-lt"/>
              <a:buAutoNum type="arabicPeriod"/>
            </a:pPr>
            <a:r>
              <a:rPr lang="en-IE" sz="1700" dirty="0">
                <a:solidFill>
                  <a:schemeClr val="tx1"/>
                </a:solidFill>
              </a:rPr>
              <a:t>Noted</a:t>
            </a:r>
          </a:p>
          <a:p>
            <a:pPr marL="457200" indent="-457200">
              <a:buFont typeface="+mj-lt"/>
              <a:buAutoNum type="arabicPeriod"/>
            </a:pPr>
            <a:r>
              <a:rPr lang="en-IE" sz="1700" dirty="0">
                <a:solidFill>
                  <a:schemeClr val="tx1"/>
                </a:solidFill>
              </a:rPr>
              <a:t>Works to recommence on the Green to keep project on time</a:t>
            </a:r>
          </a:p>
          <a:p>
            <a:pPr marL="457200" indent="-457200">
              <a:buFont typeface="+mj-lt"/>
              <a:buAutoNum type="arabicPeriod"/>
            </a:pPr>
            <a:r>
              <a:rPr lang="en-IE" sz="1700" dirty="0">
                <a:solidFill>
                  <a:schemeClr val="tx1"/>
                </a:solidFill>
              </a:rPr>
              <a:t>Issues here with left turning and right turning manoeuvres at the Diamond. To be assessed following implementation</a:t>
            </a:r>
          </a:p>
          <a:p>
            <a:pPr marL="457200" indent="-457200">
              <a:buFont typeface="+mj-lt"/>
              <a:buAutoNum type="arabicPeriod"/>
            </a:pPr>
            <a:r>
              <a:rPr lang="en-IE" sz="1700" dirty="0">
                <a:solidFill>
                  <a:schemeClr val="tx1"/>
                </a:solidFill>
              </a:rPr>
              <a:t>Disabled spaces to be provided on the Green and the Mall</a:t>
            </a:r>
          </a:p>
          <a:p>
            <a:pPr marL="457200" indent="-457200">
              <a:buFont typeface="+mj-lt"/>
              <a:buAutoNum type="arabicPeriod"/>
            </a:pPr>
            <a:r>
              <a:rPr lang="en-IE" sz="1700" dirty="0">
                <a:solidFill>
                  <a:schemeClr val="tx1"/>
                </a:solidFill>
              </a:rPr>
              <a:t>Initially TTM measures: following assessment, more aesthetic measures being considered such as benches, planters, parklets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F1184D-061B-448E-B324-255ECA60A54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04396" y="1757088"/>
            <a:ext cx="4026946" cy="5360893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IE" b="1" dirty="0">
                <a:solidFill>
                  <a:schemeClr val="tx1"/>
                </a:solidFill>
              </a:rPr>
              <a:t>Issue: </a:t>
            </a:r>
          </a:p>
          <a:p>
            <a:pPr marL="457200" indent="-457200">
              <a:buFont typeface="+mj-lt"/>
              <a:buAutoNum type="arabicPeriod"/>
            </a:pPr>
            <a:r>
              <a:rPr lang="en-IE" dirty="0">
                <a:solidFill>
                  <a:schemeClr val="tx1"/>
                </a:solidFill>
              </a:rPr>
              <a:t>General support among residents for the initiatives </a:t>
            </a:r>
          </a:p>
          <a:p>
            <a:pPr marL="457200" indent="-457200">
              <a:buFont typeface="+mj-lt"/>
              <a:buAutoNum type="arabicPeriod"/>
            </a:pPr>
            <a:r>
              <a:rPr lang="en-IE" dirty="0">
                <a:solidFill>
                  <a:schemeClr val="tx1"/>
                </a:solidFill>
              </a:rPr>
              <a:t>Residents concerns In the area of the Marina, where social distancing has been severely restricted and reduced by the hoarding erected around the Village Green</a:t>
            </a:r>
          </a:p>
          <a:p>
            <a:pPr marL="457200" indent="-457200">
              <a:buFont typeface="+mj-lt"/>
              <a:buAutoNum type="arabicPeriod"/>
            </a:pPr>
            <a:r>
              <a:rPr lang="en-IE" dirty="0">
                <a:solidFill>
                  <a:schemeClr val="tx1"/>
                </a:solidFill>
              </a:rPr>
              <a:t>Consider the northern side of Main Street, from the junction with Old Street to The Diamond, where the footpath is very narrow</a:t>
            </a:r>
          </a:p>
          <a:p>
            <a:pPr marL="457200" indent="-457200">
              <a:buFont typeface="+mj-lt"/>
              <a:buAutoNum type="arabicPeriod"/>
            </a:pPr>
            <a:r>
              <a:rPr lang="en-IE" dirty="0">
                <a:solidFill>
                  <a:schemeClr val="tx1"/>
                </a:solidFill>
              </a:rPr>
              <a:t>Access for:  Disability permit holders &amp; New Street residents</a:t>
            </a:r>
          </a:p>
          <a:p>
            <a:pPr marL="457200" indent="-457200">
              <a:buFont typeface="+mj-lt"/>
              <a:buAutoNum type="arabicPeriod"/>
            </a:pPr>
            <a:r>
              <a:rPr lang="en-IE" dirty="0">
                <a:solidFill>
                  <a:schemeClr val="tx1"/>
                </a:solidFill>
              </a:rPr>
              <a:t>Residents are very interested to know how New Street will be closed off - with a preference expressed for the use of attractive planters.</a:t>
            </a:r>
          </a:p>
        </p:txBody>
      </p:sp>
    </p:spTree>
    <p:extLst>
      <p:ext uri="{BB962C8B-B14F-4D97-AF65-F5344CB8AC3E}">
        <p14:creationId xmlns:p14="http://schemas.microsoft.com/office/powerpoint/2010/main" val="127491089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E33F8EB-4631-480B-9043-4695D64407FC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0000"/>
          </a:blip>
          <a:stretch>
            <a:fillRect/>
          </a:stretch>
        </p:blipFill>
        <p:spPr>
          <a:xfrm>
            <a:off x="134745" y="1225844"/>
            <a:ext cx="9009255" cy="50023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8120" y="463966"/>
            <a:ext cx="7740935" cy="631409"/>
          </a:xfrm>
        </p:spPr>
        <p:txBody>
          <a:bodyPr/>
          <a:lstStyle/>
          <a:p>
            <a:br>
              <a:rPr lang="en-IE" b="1" dirty="0"/>
            </a:br>
            <a:r>
              <a:rPr lang="en-IE" sz="3600" dirty="0">
                <a:solidFill>
                  <a:schemeClr val="bg2">
                    <a:lumMod val="50000"/>
                  </a:schemeClr>
                </a:solidFill>
                <a:effectLst/>
              </a:rPr>
              <a:t>Summary &amp; Review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9421" y="1363437"/>
            <a:ext cx="8327572" cy="4727120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endParaRPr lang="en-IE" sz="1800" b="1" dirty="0">
              <a:solidFill>
                <a:schemeClr val="accent2"/>
              </a:solidFill>
            </a:endParaRPr>
          </a:p>
          <a:p>
            <a:pPr marL="0" indent="0">
              <a:lnSpc>
                <a:spcPct val="100000"/>
              </a:lnSpc>
              <a:buNone/>
            </a:pPr>
            <a:endParaRPr lang="en-IE" sz="1800" b="1" dirty="0">
              <a:solidFill>
                <a:schemeClr val="tx1"/>
              </a:solidFill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IE" sz="1800" dirty="0">
                <a:solidFill>
                  <a:schemeClr val="tx1"/>
                </a:solidFill>
              </a:rPr>
              <a:t>Fingal County Council seeks to encourage physical activity at a safe social distance and thereby improving the physical and mental health of its’ citizens during this time of restricted movement.</a:t>
            </a:r>
          </a:p>
          <a:p>
            <a:pPr marL="0" indent="0">
              <a:lnSpc>
                <a:spcPct val="100000"/>
              </a:lnSpc>
              <a:buNone/>
            </a:pPr>
            <a:endParaRPr lang="en-IE" sz="1800" dirty="0">
              <a:solidFill>
                <a:schemeClr val="tx1"/>
              </a:solidFill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IE" sz="1800" dirty="0">
                <a:solidFill>
                  <a:schemeClr val="tx1"/>
                </a:solidFill>
              </a:rPr>
              <a:t>These measures are being introduced by Fingal County Council in consultation with local Gardai and meeting with local stakeholders</a:t>
            </a:r>
          </a:p>
          <a:p>
            <a:pPr marL="0" indent="0">
              <a:lnSpc>
                <a:spcPct val="100000"/>
              </a:lnSpc>
              <a:buNone/>
            </a:pPr>
            <a:endParaRPr lang="en-IE" sz="1800" dirty="0">
              <a:solidFill>
                <a:schemeClr val="tx1"/>
              </a:solidFill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IE" sz="1800" dirty="0">
                <a:solidFill>
                  <a:schemeClr val="tx1"/>
                </a:solidFill>
              </a:rPr>
              <a:t>These measures will be closely monitored by engineers and reviewed at intervals as the Government restrictions change</a:t>
            </a:r>
          </a:p>
          <a:p>
            <a:pPr marL="0" indent="0">
              <a:lnSpc>
                <a:spcPct val="150000"/>
              </a:lnSpc>
              <a:buNone/>
            </a:pPr>
            <a:endParaRPr lang="en-IE" sz="1800" b="1" dirty="0">
              <a:solidFill>
                <a:schemeClr val="bg2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endParaRPr lang="en-IE" sz="1800" dirty="0">
              <a:solidFill>
                <a:schemeClr val="accent3"/>
              </a:solidFill>
            </a:endParaRPr>
          </a:p>
          <a:p>
            <a:pPr>
              <a:lnSpc>
                <a:spcPct val="150000"/>
              </a:lnSpc>
            </a:pPr>
            <a:endParaRPr lang="en-IE" sz="1800" b="1" dirty="0">
              <a:solidFill>
                <a:schemeClr val="accent3"/>
              </a:solidFill>
            </a:endParaRPr>
          </a:p>
          <a:p>
            <a:pPr>
              <a:lnSpc>
                <a:spcPct val="150000"/>
              </a:lnSpc>
            </a:pPr>
            <a:endParaRPr lang="en-IE" sz="1800" dirty="0"/>
          </a:p>
          <a:p>
            <a:pPr marL="0" indent="0">
              <a:buNone/>
            </a:pPr>
            <a:endParaRPr lang="en-IE" dirty="0"/>
          </a:p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0418631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66FCF70-932E-4FBB-B595-F67975FFBAF2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466727" y="1583225"/>
            <a:ext cx="7829550" cy="43910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7675" y="95250"/>
            <a:ext cx="8229600" cy="1028700"/>
          </a:xfrm>
        </p:spPr>
        <p:txBody>
          <a:bodyPr/>
          <a:lstStyle/>
          <a:p>
            <a:r>
              <a:rPr lang="en-IE" sz="3600" b="1" dirty="0">
                <a:solidFill>
                  <a:schemeClr val="bg2">
                    <a:lumMod val="50000"/>
                  </a:schemeClr>
                </a:solidFill>
              </a:rPr>
              <a:t>Current Challenges </a:t>
            </a:r>
            <a:endParaRPr lang="en-IE" sz="36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A92A685-4E69-4B80-BA57-C5DD4E984D9D}"/>
              </a:ext>
            </a:extLst>
          </p:cNvPr>
          <p:cNvSpPr/>
          <p:nvPr/>
        </p:nvSpPr>
        <p:spPr>
          <a:xfrm>
            <a:off x="447674" y="1531969"/>
            <a:ext cx="8229599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IE" sz="1600" dirty="0"/>
          </a:p>
          <a:p>
            <a:endParaRPr lang="en-IE" dirty="0"/>
          </a:p>
          <a:p>
            <a:r>
              <a:rPr lang="en-IE" sz="2000" dirty="0"/>
              <a:t>Fingal County Council acknowledges the changing needs of its communities during the Covid-19 pandemic by assessing and repurposing public road space to facilitate the increase in cyclists and pedestrians by giving them extra space to practice social distancing from each other. </a:t>
            </a:r>
          </a:p>
          <a:p>
            <a:endParaRPr lang="en-IE" sz="2000" dirty="0"/>
          </a:p>
          <a:p>
            <a:endParaRPr lang="en-IE" sz="2000" dirty="0"/>
          </a:p>
          <a:p>
            <a:r>
              <a:rPr lang="en-IE" sz="2000" dirty="0"/>
              <a:t>During a needs assessment, it was determined that vehicular traffic on the roads has fallen nearly 70% with a corresponding fall in public transport use by 95% since the commencement of the Covid-19 restrictions. </a:t>
            </a:r>
          </a:p>
          <a:p>
            <a:endParaRPr lang="en-IE" sz="1600" dirty="0">
              <a:solidFill>
                <a:schemeClr val="bg2">
                  <a:lumMod val="50000"/>
                </a:schemeClr>
              </a:solidFill>
            </a:endParaRPr>
          </a:p>
          <a:p>
            <a:endParaRPr lang="en-IE" sz="16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09906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e0b6e96c-742b-423f-8116-16eba47f147e" descr="Image">
            <a:extLst>
              <a:ext uri="{FF2B5EF4-FFF2-40B4-BE49-F238E27FC236}">
                <a16:creationId xmlns:a16="http://schemas.microsoft.com/office/drawing/2014/main" id="{3D8B250A-5F79-44FF-A36A-D27E7FBDDC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924970" y="-1071002"/>
            <a:ext cx="11696701" cy="868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7675" y="5603"/>
            <a:ext cx="8229600" cy="1028700"/>
          </a:xfrm>
        </p:spPr>
        <p:txBody>
          <a:bodyPr/>
          <a:lstStyle/>
          <a:p>
            <a:r>
              <a:rPr lang="en-IE" sz="3600" b="1" dirty="0">
                <a:solidFill>
                  <a:schemeClr val="bg2">
                    <a:lumMod val="50000"/>
                  </a:schemeClr>
                </a:solidFill>
              </a:rPr>
              <a:t>Current Challenges </a:t>
            </a:r>
            <a:endParaRPr lang="en-IE" sz="36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A92A685-4E69-4B80-BA57-C5DD4E984D9D}"/>
              </a:ext>
            </a:extLst>
          </p:cNvPr>
          <p:cNvSpPr/>
          <p:nvPr/>
        </p:nvSpPr>
        <p:spPr>
          <a:xfrm>
            <a:off x="466726" y="881795"/>
            <a:ext cx="8390403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IE" sz="1600" dirty="0">
              <a:solidFill>
                <a:schemeClr val="bg2">
                  <a:lumMod val="5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E" sz="1600" dirty="0">
              <a:solidFill>
                <a:schemeClr val="bg2">
                  <a:lumMod val="5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dirty="0"/>
              <a:t>Increased number of pedestrians, joggers and cyclists on footpaths and roads</a:t>
            </a:r>
          </a:p>
          <a:p>
            <a:endParaRPr lang="en-I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dirty="0"/>
              <a:t>Limited footpath space - difficult for people to adhere to social distancing of 2 metres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dirty="0"/>
              <a:t>Wheelchair &amp; buggies have less space to adhere to social distancing on busy footpaths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dirty="0"/>
              <a:t>People stepping out onto the road into traffic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dirty="0"/>
              <a:t>383% Increase in number of cyclists using Bleeper bikes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E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dirty="0"/>
              <a:t>Queueing outside shops/premises reducing available footpath space.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E" sz="1600" dirty="0">
              <a:solidFill>
                <a:schemeClr val="bg2">
                  <a:lumMod val="5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E" sz="1600" dirty="0">
              <a:solidFill>
                <a:schemeClr val="bg2">
                  <a:lumMod val="50000"/>
                </a:schemeClr>
              </a:solidFill>
            </a:endParaRPr>
          </a:p>
          <a:p>
            <a:endParaRPr lang="en-IE" sz="1600" dirty="0">
              <a:solidFill>
                <a:schemeClr val="bg2">
                  <a:lumMod val="50000"/>
                </a:schemeClr>
              </a:solidFill>
            </a:endParaRPr>
          </a:p>
          <a:p>
            <a:endParaRPr lang="en-US" sz="1600" dirty="0">
              <a:solidFill>
                <a:schemeClr val="bg2">
                  <a:lumMod val="50000"/>
                </a:schemeClr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FC41D0FF-9E7D-472E-9676-C3B69A5D16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6878854" cy="2804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1288013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6379" y="592721"/>
            <a:ext cx="8545961" cy="561975"/>
          </a:xfrm>
        </p:spPr>
        <p:txBody>
          <a:bodyPr/>
          <a:lstStyle/>
          <a:p>
            <a:r>
              <a:rPr lang="en-IE" sz="3600" b="1" dirty="0">
                <a:solidFill>
                  <a:schemeClr val="bg2">
                    <a:lumMod val="50000"/>
                  </a:schemeClr>
                </a:solidFill>
              </a:rPr>
              <a:t>What is our aim?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9421" y="1363437"/>
            <a:ext cx="8327572" cy="4727120"/>
          </a:xfrm>
        </p:spPr>
        <p:txBody>
          <a:bodyPr/>
          <a:lstStyle/>
          <a:p>
            <a:pPr marL="0" indent="0">
              <a:buNone/>
            </a:pPr>
            <a:endParaRPr lang="en-IE" dirty="0"/>
          </a:p>
          <a:p>
            <a:pPr marL="0" indent="0">
              <a:buNone/>
            </a:pPr>
            <a:endParaRPr lang="en-IE" dirty="0"/>
          </a:p>
        </p:txBody>
      </p:sp>
      <p:sp>
        <p:nvSpPr>
          <p:cNvPr id="6" name="Rectangle 5"/>
          <p:cNvSpPr/>
          <p:nvPr/>
        </p:nvSpPr>
        <p:spPr>
          <a:xfrm>
            <a:off x="416379" y="1362960"/>
            <a:ext cx="4330881" cy="4410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IE" b="1" dirty="0">
              <a:solidFill>
                <a:schemeClr val="accent2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2">
                    <a:lumMod val="50000"/>
                  </a:schemeClr>
                </a:solidFill>
              </a:rPr>
              <a:t>To provide a safe space and environment for pedestrians, joggers, cyclists, wheelchair users and people with buggies on busy footpaths and roads</a:t>
            </a:r>
          </a:p>
          <a:p>
            <a:endParaRPr lang="en-IE" b="1" dirty="0">
              <a:solidFill>
                <a:schemeClr val="bg2">
                  <a:lumMod val="50000"/>
                </a:schemeClr>
              </a:solidFill>
            </a:endParaRPr>
          </a:p>
          <a:p>
            <a:endParaRPr lang="en-GB" sz="2000" dirty="0">
              <a:solidFill>
                <a:schemeClr val="bg2">
                  <a:lumMod val="5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2">
                    <a:lumMod val="50000"/>
                  </a:schemeClr>
                </a:solidFill>
              </a:rPr>
              <a:t>Helping members of the public to adhere to social distancing measures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600" dirty="0">
              <a:solidFill>
                <a:schemeClr val="bg2">
                  <a:lumMod val="50000"/>
                </a:schemeClr>
              </a:solidFill>
            </a:endParaRPr>
          </a:p>
          <a:p>
            <a:endParaRPr lang="en-GB" sz="1600" dirty="0">
              <a:solidFill>
                <a:schemeClr val="bg2">
                  <a:lumMod val="50000"/>
                </a:schemeClr>
              </a:solidFill>
            </a:endParaRPr>
          </a:p>
          <a:p>
            <a:endParaRPr lang="en-IE" sz="1600" dirty="0">
              <a:solidFill>
                <a:schemeClr val="accent3"/>
              </a:solidFill>
            </a:endParaRPr>
          </a:p>
          <a:p>
            <a:endParaRPr lang="en-IE" sz="1600" dirty="0">
              <a:solidFill>
                <a:schemeClr val="accent3"/>
              </a:solidFill>
            </a:endParaRPr>
          </a:p>
        </p:txBody>
      </p:sp>
      <p:pic>
        <p:nvPicPr>
          <p:cNvPr id="7" name="Picture 1" descr="cid:4966410734396334307142251">
            <a:extLst>
              <a:ext uri="{FF2B5EF4-FFF2-40B4-BE49-F238E27FC236}">
                <a16:creationId xmlns:a16="http://schemas.microsoft.com/office/drawing/2014/main" id="{4F1DE119-8260-414E-95F1-DE363E1E7B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r:link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47260" y="1362959"/>
            <a:ext cx="3996691" cy="1923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19c0dc67-192b-4da1-b5ba-e01068913286" descr="Image">
            <a:extLst>
              <a:ext uri="{FF2B5EF4-FFF2-40B4-BE49-F238E27FC236}">
                <a16:creationId xmlns:a16="http://schemas.microsoft.com/office/drawing/2014/main" id="{6A458CE3-C6DA-4A21-A092-6F645FA915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47260" y="3442096"/>
            <a:ext cx="4396740" cy="3299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600697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8464A5-9B7F-4A46-8BC2-1F9D07E89F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40716"/>
            <a:ext cx="8229600" cy="771525"/>
          </a:xfrm>
        </p:spPr>
        <p:txBody>
          <a:bodyPr/>
          <a:lstStyle/>
          <a:p>
            <a:r>
              <a:rPr lang="en-GB" sz="3600" b="1" dirty="0">
                <a:solidFill>
                  <a:schemeClr val="bg2">
                    <a:lumMod val="50000"/>
                  </a:schemeClr>
                </a:solidFill>
              </a:rPr>
              <a:t>What we plan to do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CC1A67-FF5B-42F9-9FC3-C17B5F0B70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5052" y="1199858"/>
            <a:ext cx="4972969" cy="3610704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GB" sz="1800" dirty="0">
              <a:solidFill>
                <a:schemeClr val="bg2">
                  <a:lumMod val="50000"/>
                </a:schemeClr>
              </a:solidFill>
              <a:latin typeface="Open Sans" pitchFamily="34" charset="0"/>
              <a:cs typeface="Arial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bg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Remove the parking bays c.50 metres for pedestrian use on the R106 the Mall, Malahide. This will allow shoppers sufficient space for queuing and pedestrians sufficient space to walk by </a:t>
            </a:r>
            <a:r>
              <a:rPr lang="en-IE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E" dirty="0"/>
              <a:t>	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800" dirty="0">
              <a:solidFill>
                <a:schemeClr val="bg2">
                  <a:lumMod val="50000"/>
                </a:schemeClr>
              </a:solidFill>
              <a:latin typeface="Open Sans" pitchFamily="34" charset="0"/>
              <a:cs typeface="Arial" charset="0"/>
            </a:endParaRPr>
          </a:p>
          <a:p>
            <a:endParaRPr lang="en-GB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4018524-17D2-44E3-AF42-80331BBCBD3C}"/>
              </a:ext>
            </a:extLst>
          </p:cNvPr>
          <p:cNvPicPr/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148212" y="3545305"/>
            <a:ext cx="4972969" cy="309612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Flowchart: Connector 6">
            <a:extLst>
              <a:ext uri="{FF2B5EF4-FFF2-40B4-BE49-F238E27FC236}">
                <a16:creationId xmlns:a16="http://schemas.microsoft.com/office/drawing/2014/main" id="{0C5D1662-084F-4BE0-84E2-C8C4880C24A8}"/>
              </a:ext>
            </a:extLst>
          </p:cNvPr>
          <p:cNvSpPr/>
          <p:nvPr/>
        </p:nvSpPr>
        <p:spPr>
          <a:xfrm>
            <a:off x="4973011" y="5406554"/>
            <a:ext cx="385010" cy="401052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3B1A8DA-5C41-48DD-926A-5008810C84B6}"/>
              </a:ext>
            </a:extLst>
          </p:cNvPr>
          <p:cNvSpPr/>
          <p:nvPr/>
        </p:nvSpPr>
        <p:spPr>
          <a:xfrm>
            <a:off x="2871537" y="5438274"/>
            <a:ext cx="2045368" cy="4010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882A7D6-0288-451D-8BF4-F45469E8CEF5}"/>
              </a:ext>
            </a:extLst>
          </p:cNvPr>
          <p:cNvSpPr txBox="1"/>
          <p:nvPr/>
        </p:nvSpPr>
        <p:spPr>
          <a:xfrm>
            <a:off x="780706" y="5438274"/>
            <a:ext cx="2045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dirty="0">
                <a:solidFill>
                  <a:schemeClr val="bg2">
                    <a:lumMod val="50000"/>
                  </a:schemeClr>
                </a:solidFill>
              </a:rPr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26314211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04306" y="1233895"/>
            <a:ext cx="3978585" cy="626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en-GB" sz="1600" dirty="0">
              <a:solidFill>
                <a:schemeClr val="bg2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endParaRPr lang="en-GB" sz="8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3038" y="749899"/>
            <a:ext cx="8158467" cy="736630"/>
          </a:xfrm>
        </p:spPr>
        <p:txBody>
          <a:bodyPr/>
          <a:lstStyle/>
          <a:p>
            <a:r>
              <a:rPr lang="en-IE" sz="3600" dirty="0">
                <a:solidFill>
                  <a:schemeClr val="bg2">
                    <a:lumMod val="50000"/>
                  </a:schemeClr>
                </a:solidFill>
              </a:rPr>
              <a:t>Widen footpath into parking bays on The Mall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250F612-015E-4386-88DA-3B9B7792F3BB}"/>
              </a:ext>
            </a:extLst>
          </p:cNvPr>
          <p:cNvPicPr/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32" t="3457" r="5864"/>
          <a:stretch/>
        </p:blipFill>
        <p:spPr bwMode="auto">
          <a:xfrm>
            <a:off x="1524000" y="1465257"/>
            <a:ext cx="6096000" cy="392748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0BB7E31-A946-486F-B147-12C78E82915A}"/>
              </a:ext>
            </a:extLst>
          </p:cNvPr>
          <p:cNvSpPr txBox="1"/>
          <p:nvPr/>
        </p:nvSpPr>
        <p:spPr>
          <a:xfrm>
            <a:off x="1524000" y="5550568"/>
            <a:ext cx="6096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dirty="0">
                <a:solidFill>
                  <a:schemeClr val="bg2">
                    <a:lumMod val="50000"/>
                  </a:schemeClr>
                </a:solidFill>
              </a:rPr>
              <a:t>Using parking bays along the Mall between New St. and </a:t>
            </a:r>
            <a:r>
              <a:rPr lang="en-IE" dirty="0" err="1">
                <a:solidFill>
                  <a:schemeClr val="bg2">
                    <a:lumMod val="50000"/>
                  </a:schemeClr>
                </a:solidFill>
              </a:rPr>
              <a:t>Townyard</a:t>
            </a:r>
            <a:r>
              <a:rPr lang="en-IE" dirty="0">
                <a:solidFill>
                  <a:schemeClr val="bg2">
                    <a:lumMod val="50000"/>
                  </a:schemeClr>
                </a:solidFill>
              </a:rPr>
              <a:t> Lane</a:t>
            </a:r>
          </a:p>
        </p:txBody>
      </p:sp>
    </p:spTree>
    <p:extLst>
      <p:ext uri="{BB962C8B-B14F-4D97-AF65-F5344CB8AC3E}">
        <p14:creationId xmlns:p14="http://schemas.microsoft.com/office/powerpoint/2010/main" val="26975528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42994B7-8DC9-42D4-B8FD-7495B8117D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8" y="233082"/>
            <a:ext cx="9193265" cy="6454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1561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7C219A-21AD-4AB7-B74F-83E8E774C2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21976"/>
          </a:xfrm>
        </p:spPr>
        <p:txBody>
          <a:bodyPr/>
          <a:lstStyle/>
          <a:p>
            <a:r>
              <a:rPr lang="en-IE" sz="3600" dirty="0">
                <a:solidFill>
                  <a:schemeClr val="bg2">
                    <a:lumMod val="50000"/>
                  </a:schemeClr>
                </a:solidFill>
                <a:effectLst/>
              </a:rPr>
              <a:t>DCC Examples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85DC2815-18D4-4F1C-B00E-0527F997DB8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47248" y="914981"/>
            <a:ext cx="3340851" cy="2450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">
            <a:extLst>
              <a:ext uri="{FF2B5EF4-FFF2-40B4-BE49-F238E27FC236}">
                <a16:creationId xmlns:a16="http://schemas.microsoft.com/office/drawing/2014/main" id="{CD457CFB-151E-4776-A21D-979346CD169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63141" y="956887"/>
            <a:ext cx="2752165" cy="221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">
            <a:extLst>
              <a:ext uri="{FF2B5EF4-FFF2-40B4-BE49-F238E27FC236}">
                <a16:creationId xmlns:a16="http://schemas.microsoft.com/office/drawing/2014/main" id="{04199933-C10A-4367-9673-8EB4C30FE45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47763" y="2977077"/>
            <a:ext cx="2752165" cy="3450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>
            <a:extLst>
              <a:ext uri="{FF2B5EF4-FFF2-40B4-BE49-F238E27FC236}">
                <a16:creationId xmlns:a16="http://schemas.microsoft.com/office/drawing/2014/main" id="{EF6AA319-9CE8-4B24-A107-40A916D35116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52608" y="2680073"/>
            <a:ext cx="2810068" cy="37476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636631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xecutive">
  <a:themeElements>
    <a:clrScheme name="Executive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Executi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cu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4893E3EC91E8B4CBB6E9738A77AAF44" ma:contentTypeVersion="9" ma:contentTypeDescription="Crée un document." ma:contentTypeScope="" ma:versionID="b0d80bd11a54ede2f6029775cb5b7cae">
  <xsd:schema xmlns:xsd="http://www.w3.org/2001/XMLSchema" xmlns:xs="http://www.w3.org/2001/XMLSchema" xmlns:p="http://schemas.microsoft.com/office/2006/metadata/properties" xmlns:ns3="406d56b8-b8da-4eac-a00b-d5fcafe2ee6e" xmlns:ns4="cd739c66-7f18-438a-bfaa-68e2c47806a0" targetNamespace="http://schemas.microsoft.com/office/2006/metadata/properties" ma:root="true" ma:fieldsID="711e11e84e5e8d91683603cbfcf01525" ns3:_="" ns4:_="">
    <xsd:import namespace="406d56b8-b8da-4eac-a00b-d5fcafe2ee6e"/>
    <xsd:import namespace="cd739c66-7f18-438a-bfaa-68e2c47806a0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6d56b8-b8da-4eac-a00b-d5fcafe2ee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d739c66-7f18-438a-bfaa-68e2c47806a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6" nillable="true" ma:displayName="Partage du hachage d’indicateur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3D493DC-F318-4DF8-8CF2-BB39A629D13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A0EF93A-2F08-4A9A-BF53-EF67787CE66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06d56b8-b8da-4eac-a00b-d5fcafe2ee6e"/>
    <ds:schemaRef ds:uri="cd739c66-7f18-438a-bfaa-68e2c47806a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65C0A0B-CB66-49BD-BC08-A79610466C55}">
  <ds:schemaRefs>
    <ds:schemaRef ds:uri="406d56b8-b8da-4eac-a00b-d5fcafe2ee6e"/>
    <ds:schemaRef ds:uri="http://purl.org/dc/terms/"/>
    <ds:schemaRef ds:uri="cd739c66-7f18-438a-bfaa-68e2c47806a0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6271</TotalTime>
  <Words>833</Words>
  <Application>Microsoft Office PowerPoint</Application>
  <PresentationFormat>On-screen Show (4:3)</PresentationFormat>
  <Paragraphs>128</Paragraphs>
  <Slides>29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7" baseType="lpstr">
      <vt:lpstr>Arial</vt:lpstr>
      <vt:lpstr>Century Gothic</vt:lpstr>
      <vt:lpstr>Courier New</vt:lpstr>
      <vt:lpstr>Open Sans</vt:lpstr>
      <vt:lpstr>Open Sans Extrabold</vt:lpstr>
      <vt:lpstr>Open Sans Light</vt:lpstr>
      <vt:lpstr>Palatino Linotype</vt:lpstr>
      <vt:lpstr>Executive</vt:lpstr>
      <vt:lpstr>  COVID-19  Social Distancing  Malahide  New Street &amp; The Mall</vt:lpstr>
      <vt:lpstr>PowerPoint Presentation</vt:lpstr>
      <vt:lpstr>Current Challenges </vt:lpstr>
      <vt:lpstr>Current Challenges </vt:lpstr>
      <vt:lpstr>What is our aim?</vt:lpstr>
      <vt:lpstr>What we plan to do</vt:lpstr>
      <vt:lpstr>Widen footpath into parking bays on The Mall</vt:lpstr>
      <vt:lpstr>PowerPoint Presentation</vt:lpstr>
      <vt:lpstr>DCC Examples</vt:lpstr>
      <vt:lpstr>PowerPoint Presentation</vt:lpstr>
      <vt:lpstr>PowerPoint Presentation</vt:lpstr>
      <vt:lpstr>  We Know we can do this!  A Safe Space for Shoppers </vt:lpstr>
      <vt:lpstr>PowerPoint Presentation</vt:lpstr>
      <vt:lpstr>Examples of public realm solutions in place of parking spaces</vt:lpstr>
      <vt:lpstr>Dutch Example</vt:lpstr>
      <vt:lpstr>UK Evidence</vt:lpstr>
      <vt:lpstr>UK Evidence</vt:lpstr>
      <vt:lpstr>PowerPoint Presentation</vt:lpstr>
      <vt:lpstr>Examples from equivalent locations Mini Holland London – Orford Road</vt:lpstr>
      <vt:lpstr>Examples of public realm solutions in place of parking spaces</vt:lpstr>
      <vt:lpstr>We can do things like this!</vt:lpstr>
      <vt:lpstr>Alternative Modes of Travel Bleeper Bikes &amp; Dublin Bus</vt:lpstr>
      <vt:lpstr>Bleeper Bikes Usage during Covid 19</vt:lpstr>
      <vt:lpstr>Bleeper Bikes Usage during Covid 19</vt:lpstr>
      <vt:lpstr>Dublin Bus Routes Malahide #32 &amp; #42</vt:lpstr>
      <vt:lpstr>Dublin Bus Stops Malahide Village</vt:lpstr>
      <vt:lpstr>Concerns Raised by CoC</vt:lpstr>
      <vt:lpstr>Concerns Raised by Malahide Forum</vt:lpstr>
      <vt:lpstr> Summary &amp; Review</vt:lpstr>
    </vt:vector>
  </TitlesOfParts>
  <Company>Fingal County Council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Gerry McDermott</dc:creator>
  <cp:lastModifiedBy>Andrew Nolan</cp:lastModifiedBy>
  <cp:revision>223</cp:revision>
  <cp:lastPrinted>2019-10-02T12:03:30Z</cp:lastPrinted>
  <dcterms:created xsi:type="dcterms:W3CDTF">2016-06-27T15:02:59Z</dcterms:created>
  <dcterms:modified xsi:type="dcterms:W3CDTF">2020-05-26T14:56:53Z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0x01010064893E3EC91E8B4CBB6E9738A77AAF44</vt:lpwstr>
  </property>
</Properties>
</file>