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70" r:id="rId4"/>
    <p:sldId id="271" r:id="rId5"/>
    <p:sldId id="272" r:id="rId6"/>
    <p:sldId id="278" r:id="rId7"/>
    <p:sldId id="273" r:id="rId8"/>
    <p:sldId id="279" r:id="rId9"/>
    <p:sldId id="276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2A4"/>
    <a:srgbClr val="00A0E1"/>
    <a:srgbClr val="5BAC26"/>
    <a:srgbClr val="F4A300"/>
    <a:srgbClr val="C1002B"/>
    <a:srgbClr val="0060A9"/>
    <a:srgbClr val="E2007A"/>
    <a:srgbClr val="ABABAD"/>
    <a:srgbClr val="626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7" autoAdjust="0"/>
  </p:normalViewPr>
  <p:slideViewPr>
    <p:cSldViewPr snapToGrid="0" showGuides="1">
      <p:cViewPr varScale="1">
        <p:scale>
          <a:sx n="78" d="100"/>
          <a:sy n="78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Estuary</a:t>
            </a:r>
            <a:r>
              <a:rPr lang="en-US" baseline="0" dirty="0"/>
              <a:t> Recycling Centre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Week Ending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(Estuary!$F$8,Estuary!$F$17,Estuary!$F$26,Estuary!$F$35,Estuary!$F$44,Estuary!$F$52)</c:f>
              <c:numCache>
                <c:formatCode>General</c:formatCode>
                <c:ptCount val="6"/>
                <c:pt idx="0">
                  <c:v>1484</c:v>
                </c:pt>
                <c:pt idx="1">
                  <c:v>2586</c:v>
                </c:pt>
                <c:pt idx="2">
                  <c:v>3304</c:v>
                </c:pt>
                <c:pt idx="3">
                  <c:v>3873</c:v>
                </c:pt>
                <c:pt idx="4">
                  <c:v>2787</c:v>
                </c:pt>
                <c:pt idx="5">
                  <c:v>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2-4A76-B8C1-7AB27B6C54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4847304"/>
        <c:axId val="334849272"/>
        <c:axId val="0"/>
      </c:bar3DChart>
      <c:dateAx>
        <c:axId val="3348473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05/04/20	11/04/20	18/04/20	25/04/20	2/05/20	9/05/20</a:t>
                </a:r>
                <a:endParaRPr lang="en-IE" dirty="0"/>
              </a:p>
            </c:rich>
          </c:tx>
          <c:layout>
            <c:manualLayout>
              <c:xMode val="edge"/>
              <c:yMode val="edge"/>
              <c:x val="0.20203967089771813"/>
              <c:y val="0.92309333718517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34849272"/>
        <c:crosses val="autoZero"/>
        <c:auto val="0"/>
        <c:lblOffset val="100"/>
        <c:baseTimeUnit val="days"/>
      </c:dateAx>
      <c:valAx>
        <c:axId val="33484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Number of Cars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4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IE"/>
              <a:t>Increase in Burials 2019 to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TOTALS!$B$1</c:f>
              <c:strCache>
                <c:ptCount val="1"/>
                <c:pt idx="0">
                  <c:v>All Burials 2019 From W/E 31/03/2019 to           W/E 28/04/2019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TOTALS!$A$2:$A$5</c:f>
              <c:strCache>
                <c:ptCount val="4"/>
                <c:pt idx="0">
                  <c:v>Howth/Malahide</c:v>
                </c:pt>
                <c:pt idx="1">
                  <c:v>D15</c:v>
                </c:pt>
                <c:pt idx="2">
                  <c:v>B/S</c:v>
                </c:pt>
                <c:pt idx="3">
                  <c:v>Total</c:v>
                </c:pt>
              </c:strCache>
            </c:strRef>
          </c:cat>
          <c:val>
            <c:numRef>
              <c:f>TOTALS!$B$2:$B$5</c:f>
              <c:numCache>
                <c:formatCode>General</c:formatCode>
                <c:ptCount val="4"/>
                <c:pt idx="0">
                  <c:v>77</c:v>
                </c:pt>
                <c:pt idx="1">
                  <c:v>12</c:v>
                </c:pt>
                <c:pt idx="2" formatCode="0">
                  <c:v>22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2-4713-B93F-B2AD8FF55322}"/>
            </c:ext>
          </c:extLst>
        </c:ser>
        <c:ser>
          <c:idx val="1"/>
          <c:order val="1"/>
          <c:tx>
            <c:strRef>
              <c:f>TOTALS!$C$1</c:f>
              <c:strCache>
                <c:ptCount val="1"/>
                <c:pt idx="0">
                  <c:v>All Burials 2020 from W/E 29/03/2020 to W/E 26/04/2020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TOTALS!$A$2:$A$5</c:f>
              <c:strCache>
                <c:ptCount val="4"/>
                <c:pt idx="0">
                  <c:v>Howth/Malahide</c:v>
                </c:pt>
                <c:pt idx="1">
                  <c:v>D15</c:v>
                </c:pt>
                <c:pt idx="2">
                  <c:v>B/S</c:v>
                </c:pt>
                <c:pt idx="3">
                  <c:v>Total</c:v>
                </c:pt>
              </c:strCache>
            </c:strRef>
          </c:cat>
          <c:val>
            <c:numRef>
              <c:f>TOTALS!$C$2:$C$5</c:f>
              <c:numCache>
                <c:formatCode>General</c:formatCode>
                <c:ptCount val="4"/>
                <c:pt idx="0">
                  <c:v>117</c:v>
                </c:pt>
                <c:pt idx="1">
                  <c:v>13</c:v>
                </c:pt>
                <c:pt idx="2">
                  <c:v>28</c:v>
                </c:pt>
                <c:pt idx="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2-4713-B93F-B2AD8FF553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8482000"/>
        <c:axId val="438482656"/>
      </c:barChart>
      <c:catAx>
        <c:axId val="4384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8482656"/>
        <c:crosses val="autoZero"/>
        <c:auto val="1"/>
        <c:lblAlgn val="ctr"/>
        <c:lblOffset val="100"/>
        <c:noMultiLvlLbl val="0"/>
      </c:catAx>
      <c:valAx>
        <c:axId val="43848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848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6093" y="4715907"/>
            <a:ext cx="4560107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840CDA3E-7C28-48B0-BD95-8C6A26B84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1pPr>
    <a:lvl2pPr marL="4572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2pPr>
    <a:lvl3pPr marL="9144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3pPr>
    <a:lvl4pPr marL="13716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4pPr>
    <a:lvl5pPr marL="18288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7A0CA-8C35-440C-B104-757B5FEA047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15CE97-D0E6-44E9-A8B7-18253F3C4A1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635875" y="6315075"/>
            <a:ext cx="804863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260350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25463" y="511175"/>
            <a:ext cx="332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>
                <a:solidFill>
                  <a:schemeClr val="accent1"/>
                </a:solidFill>
                <a:latin typeface="Open Sans Extrabold" pitchFamily="34" charset="0"/>
              </a:rPr>
              <a:t>Comhairle Contae Fhine Gall</a:t>
            </a:r>
          </a:p>
          <a:p>
            <a:pPr>
              <a:lnSpc>
                <a:spcPts val="1800"/>
              </a:lnSpc>
            </a:pPr>
            <a:r>
              <a:rPr lang="en-GB" sz="1600">
                <a:solidFill>
                  <a:schemeClr val="accent1"/>
                </a:solidFill>
              </a:rPr>
              <a:t>Fingal County Council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2" y="1994400"/>
            <a:ext cx="8078787" cy="6052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2" y="2568600"/>
            <a:ext cx="8078787" cy="520200"/>
          </a:xfrm>
        </p:spPr>
        <p:txBody>
          <a:bodyPr/>
          <a:lstStyle>
            <a:lvl1pPr marL="0" indent="0" algn="l">
              <a:buNone/>
              <a:defRPr sz="3600">
                <a:solidFill>
                  <a:srgbClr val="AAA0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25463" y="3772813"/>
            <a:ext cx="8078787" cy="107950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19838"/>
            <a:ext cx="2895600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rgbClr val="AAA0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rgbClr val="AAA096"/>
                </a:solidFill>
              </a:rPr>
              <a:t>Fingal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25166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F6DBDF-31DB-452E-8B57-C5E6E17FCF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42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5D3F72-2FD7-46AB-A454-5C924AB1D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89456"/>
            <a:ext cx="7196137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2088" y="1619250"/>
            <a:ext cx="8780462" cy="4448175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8611-89F1-4365-ACB8-C750D72E96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6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89456"/>
            <a:ext cx="7196137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1544325"/>
            <a:ext cx="3856037" cy="4351649"/>
          </a:xfrm>
        </p:spPr>
        <p:txBody>
          <a:bodyPr/>
          <a:lstStyle>
            <a:lvl1pPr>
              <a:lnSpc>
                <a:spcPts val="3600"/>
              </a:lnSpc>
              <a:defRPr sz="2700"/>
            </a:lvl1pPr>
            <a:lvl2pPr>
              <a:lnSpc>
                <a:spcPts val="2500"/>
              </a:lnSpc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500" y="1590675"/>
            <a:ext cx="3841750" cy="4505325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8BCB-E79C-4E6A-9BE4-81C9188B3B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01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89456"/>
            <a:ext cx="7196137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6B27-579D-4F7B-AEA3-3E1E154EDA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1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2068201"/>
            <a:ext cx="7164387" cy="275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6011-EEB9-410C-B5F8-ADF5AA0D39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95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DEAB46-94F7-46FB-A3CF-8EF856B37B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4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68335A-65F4-46DD-AD7D-02DE0A7095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7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D286D-C72D-4369-9664-188AF84E1E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569D3C-AF1E-4A9B-99EB-D4F5F9ECF8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2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A6A663-0A0D-43D2-9B46-ED6F1E879B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" b="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BBCCEA-76A2-4551-8DB4-607A8B984B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41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Dept. Name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8073BC-9353-4BB4-BC93-FA692C70D0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5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288925"/>
            <a:ext cx="7196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463" y="2068513"/>
            <a:ext cx="7164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19838"/>
            <a:ext cx="2895600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rgbClr val="AAA0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Dept.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0725" y="6319838"/>
            <a:ext cx="261938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1A17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7F56C-1A20-4E1E-AFFB-F7B3FBC5F0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rgbClr val="AAA096"/>
                </a:solidFill>
              </a:rPr>
              <a:t>Fingal County Council</a:t>
            </a:r>
          </a:p>
        </p:txBody>
      </p:sp>
      <p:pic>
        <p:nvPicPr>
          <p:cNvPr id="103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260350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fingal</a:t>
            </a:r>
            <a:r>
              <a:rPr lang="en-GB" dirty="0"/>
              <a:t>.ie</a:t>
            </a:r>
            <a:endParaRPr lang="en-GB" b="1" dirty="0">
              <a:solidFill>
                <a:srgbClr val="1A17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81" r:id="rId12"/>
    <p:sldLayoutId id="2147483682" r:id="rId13"/>
    <p:sldLayoutId id="2147483683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Open Sans Extrabold" pitchFamily="34" charset="0"/>
        </a:defRPr>
      </a:lvl9pPr>
    </p:titleStyle>
    <p:bodyStyle>
      <a:lvl1pPr marL="273050" indent="-27305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sz="2700" kern="1200">
          <a:solidFill>
            <a:srgbClr val="6262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Operations Department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525462" y="2776756"/>
            <a:ext cx="8078787" cy="771786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ACM -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Covid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19 Response 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Eamon Lynch 20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May 2020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Operations Department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25463" y="288925"/>
            <a:ext cx="7196137" cy="5619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Pandemic Planning – Initial Stages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25463" y="1544638"/>
            <a:ext cx="8056562" cy="43513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Identification of Critical Services 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400" dirty="0"/>
              <a:t>Litter and Cleansing Services</a:t>
            </a:r>
          </a:p>
          <a:p>
            <a:pPr lvl="1"/>
            <a:r>
              <a:rPr lang="en-GB" sz="2400" dirty="0"/>
              <a:t>Management of Burial Grounds</a:t>
            </a:r>
          </a:p>
          <a:p>
            <a:pPr lvl="1"/>
            <a:r>
              <a:rPr lang="en-GB" sz="2400" dirty="0"/>
              <a:t>Responding to identified emergencies</a:t>
            </a:r>
          </a:p>
          <a:p>
            <a:pPr lvl="1"/>
            <a:r>
              <a:rPr lang="en-GB" sz="2400" dirty="0"/>
              <a:t>Provision and maintenance of public lighting</a:t>
            </a:r>
          </a:p>
          <a:p>
            <a:pPr lvl="1"/>
            <a:r>
              <a:rPr lang="en-GB" sz="2400" dirty="0"/>
              <a:t>Provisions and maintenance of traffic signals</a:t>
            </a:r>
          </a:p>
          <a:p>
            <a:pPr lvl="1"/>
            <a:r>
              <a:rPr lang="en-GB" sz="2400" dirty="0"/>
              <a:t>Provisions and maintenance of public open space</a:t>
            </a:r>
          </a:p>
          <a:p>
            <a:pPr lvl="1"/>
            <a:r>
              <a:rPr lang="en-GB" sz="2400" dirty="0"/>
              <a:t>Road opening licences and management of wayleaves  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AAA096"/>
                </a:solidFill>
              </a:rPr>
              <a:t>Operations Department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1CAB-629F-4B16-9698-18878C6F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A983-2352-469C-A719-E8C72510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3" y="1544325"/>
            <a:ext cx="7970837" cy="4351649"/>
          </a:xfrm>
        </p:spPr>
        <p:txBody>
          <a:bodyPr/>
          <a:lstStyle/>
          <a:p>
            <a:pPr marL="0" lvl="0" indent="0">
              <a:buClr>
                <a:srgbClr val="626250"/>
              </a:buClr>
              <a:buNone/>
            </a:pPr>
            <a:r>
              <a:rPr lang="en-GB" b="1" dirty="0"/>
              <a:t>Pandemic Planning </a:t>
            </a:r>
          </a:p>
          <a:p>
            <a:pPr marL="0" lvl="0" indent="0">
              <a:buClr>
                <a:srgbClr val="626250"/>
              </a:buClr>
              <a:buNone/>
            </a:pPr>
            <a:r>
              <a:rPr lang="en-GB" dirty="0"/>
              <a:t>Staff Management </a:t>
            </a:r>
          </a:p>
          <a:p>
            <a:pPr marL="0" lvl="0" indent="0">
              <a:buClr>
                <a:srgbClr val="626250"/>
              </a:buClr>
              <a:buNone/>
            </a:pPr>
            <a:endParaRPr lang="en-GB" dirty="0"/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Physical Distancing in offices and depots</a:t>
            </a:r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Flexible working hours for staff where possible</a:t>
            </a:r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Regular and ongoing sanitisation of all Council vehicles and depots</a:t>
            </a:r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Remote working where possible </a:t>
            </a:r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Roll out of laptops to critical staff</a:t>
            </a:r>
          </a:p>
          <a:p>
            <a:pPr lvl="1">
              <a:buClr>
                <a:srgbClr val="626250"/>
              </a:buClr>
            </a:pPr>
            <a:r>
              <a:rPr lang="en-GB" dirty="0">
                <a:solidFill>
                  <a:srgbClr val="626250"/>
                </a:solidFill>
              </a:rPr>
              <a:t>Signage and hand sanitisers in depots and offices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D1BF-1B13-4319-8DC5-6389DE5561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</p:spTree>
    <p:extLst>
      <p:ext uri="{BB962C8B-B14F-4D97-AF65-F5344CB8AC3E}">
        <p14:creationId xmlns:p14="http://schemas.microsoft.com/office/powerpoint/2010/main" val="272322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0A76-7192-4F48-9505-5DC2867C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D4C8-42B5-42D8-AD07-FC62FA4D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3" y="1544325"/>
            <a:ext cx="4341812" cy="4351649"/>
          </a:xfrm>
        </p:spPr>
        <p:txBody>
          <a:bodyPr/>
          <a:lstStyle/>
          <a:p>
            <a:r>
              <a:rPr lang="en-GB" sz="1800" dirty="0"/>
              <a:t>Closure of all playgrounds, outdoor exercise equipment, MUGAs etc</a:t>
            </a:r>
          </a:p>
          <a:p>
            <a:r>
              <a:rPr lang="en-GB" sz="1800" b="1" dirty="0"/>
              <a:t>Car parks in regional parks and beaches closed from the 28</a:t>
            </a:r>
            <a:r>
              <a:rPr lang="en-GB" sz="1800" b="1" baseline="30000" dirty="0"/>
              <a:t>th</a:t>
            </a:r>
            <a:r>
              <a:rPr lang="en-GB" sz="1800" b="1" dirty="0"/>
              <a:t> March 2020</a:t>
            </a:r>
          </a:p>
          <a:p>
            <a:r>
              <a:rPr lang="en-GB" sz="1800" dirty="0"/>
              <a:t>Emergency cover provided during working day for designated non-critical services</a:t>
            </a:r>
          </a:p>
          <a:p>
            <a:r>
              <a:rPr lang="en-GB" sz="1800" dirty="0"/>
              <a:t>Additional fleet vehicles hired to ensure safety of staff.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7CD3-FB8B-4C53-9C0B-41529239CA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7421B-6776-43A3-8A32-785FB80E2E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190275"/>
            <a:ext cx="3538537" cy="309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4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8A86-676F-4CF9-B111-AFA6AFF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D3DC-5711-4D38-BFEF-575C22C0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3" y="1304925"/>
            <a:ext cx="3856037" cy="4591049"/>
          </a:xfrm>
        </p:spPr>
        <p:txBody>
          <a:bodyPr/>
          <a:lstStyle/>
          <a:p>
            <a:r>
              <a:rPr lang="en-IE" sz="1600" dirty="0"/>
              <a:t>Physical distancing signage in parks, open spaces and public footpaths</a:t>
            </a:r>
          </a:p>
          <a:p>
            <a:r>
              <a:rPr lang="en-GB" sz="1600" dirty="0"/>
              <a:t>Additional rangers service in key parks and open spaces at request from Gardai</a:t>
            </a:r>
          </a:p>
          <a:p>
            <a:r>
              <a:rPr lang="en-GB" sz="1600" b="1" dirty="0"/>
              <a:t>Rangers acting as a visible presence reminding members of the public on the need to maintain physical distancing</a:t>
            </a:r>
          </a:p>
          <a:p>
            <a:r>
              <a:rPr lang="en-GB" sz="1600" dirty="0"/>
              <a:t>Grass cutting in regional parks, open spaces continues.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90C9F5-68F1-4C20-8F89-5328337197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" b="12"/>
          <a:stretch>
            <a:fillRect/>
          </a:stretch>
        </p:blipFill>
        <p:spPr>
          <a:xfrm>
            <a:off x="4881716" y="1602581"/>
            <a:ext cx="3722536" cy="43655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25D92-C792-45E9-81B1-7B6D2D7D90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</p:spTree>
    <p:extLst>
      <p:ext uri="{BB962C8B-B14F-4D97-AF65-F5344CB8AC3E}">
        <p14:creationId xmlns:p14="http://schemas.microsoft.com/office/powerpoint/2010/main" val="63294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10DC-61BF-4706-A6DD-07888404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96BA-3710-4329-B244-F1504BE638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47B7BE-D19F-4516-A668-1FBF9D133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44749"/>
              </p:ext>
            </p:extLst>
          </p:nvPr>
        </p:nvGraphicFramePr>
        <p:xfrm>
          <a:off x="421481" y="2028664"/>
          <a:ext cx="4064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492814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0602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Operational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Complaints Received Since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of March 2020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Balbriggan, Rush, Lusk, Swords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2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Castleknock, </a:t>
                      </a:r>
                      <a:r>
                        <a:rPr lang="en-GB" dirty="0" err="1">
                          <a:solidFill>
                            <a:srgbClr val="000000"/>
                          </a:solidFill>
                        </a:rPr>
                        <a:t>Mulhuddart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7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000000"/>
                          </a:solidFill>
                        </a:rPr>
                        <a:t>Howth</a:t>
                      </a:r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, Malahide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3607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634927-EC0A-4F37-BEB7-7CABA77A0A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12" y="1548582"/>
            <a:ext cx="2802562" cy="358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70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96AD-F242-472F-AD50-6EB560BE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2CAB-F711-493D-A8A4-75FBEDBD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400" dirty="0"/>
              <a:t>Increase in littering observed generally</a:t>
            </a:r>
          </a:p>
          <a:p>
            <a:r>
              <a:rPr lang="en-IE" sz="1400" dirty="0"/>
              <a:t>Increased levels in dog fouling observed.</a:t>
            </a:r>
          </a:p>
          <a:p>
            <a:r>
              <a:rPr lang="en-IE" sz="1400" dirty="0"/>
              <a:t>Small number of blackspot areas with increased dumping.</a:t>
            </a:r>
          </a:p>
          <a:p>
            <a:r>
              <a:rPr lang="en-IE" sz="1400" dirty="0"/>
              <a:t>Messaging being pushed out by Communications to increase public awareness and to report littering </a:t>
            </a:r>
          </a:p>
          <a:p>
            <a:r>
              <a:rPr lang="en-IE" sz="1400" dirty="0"/>
              <a:t>National Media Campaign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173C59B-5EC8-40C1-A072-9CA5291375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18023"/>
          <a:stretch>
            <a:fillRect/>
          </a:stretch>
        </p:blipFill>
        <p:spPr>
          <a:xfrm>
            <a:off x="4762502" y="1705321"/>
            <a:ext cx="2057400" cy="241277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9465-E4A8-460F-9EED-F54F44E1B0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27B8F-81B3-4833-BD84-0BD230EF3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3" y="4376717"/>
            <a:ext cx="3046162" cy="17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2FDB-2B66-4D49-9BB9-67FCFC12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D29D-6187-42DF-ABC3-6471DE6B45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A7D6FC-7248-46A7-A151-889E7FA7F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17809"/>
              </p:ext>
            </p:extLst>
          </p:nvPr>
        </p:nvGraphicFramePr>
        <p:xfrm>
          <a:off x="674274" y="1473441"/>
          <a:ext cx="7795452" cy="424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79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0D48-A2AB-4C7A-A3F8-E5B1158E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2007A"/>
                </a:solidFill>
              </a:rPr>
              <a:t>Operations Department - </a:t>
            </a:r>
            <a:r>
              <a:rPr lang="en-GB" b="1" dirty="0" err="1">
                <a:solidFill>
                  <a:srgbClr val="E2007A"/>
                </a:solidFill>
              </a:rPr>
              <a:t>Covid</a:t>
            </a:r>
            <a:r>
              <a:rPr lang="en-GB" b="1" dirty="0">
                <a:solidFill>
                  <a:srgbClr val="E2007A"/>
                </a:solidFill>
              </a:rPr>
              <a:t> 19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0745-CFD2-48E4-8FBC-A2E70EDC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1296676"/>
            <a:ext cx="7164387" cy="2755800"/>
          </a:xfrm>
        </p:spPr>
        <p:txBody>
          <a:bodyPr/>
          <a:lstStyle/>
          <a:p>
            <a:r>
              <a:rPr lang="en-IE" dirty="0"/>
              <a:t>Management of burial grounds</a:t>
            </a:r>
          </a:p>
          <a:p>
            <a:r>
              <a:rPr lang="en-IE" dirty="0"/>
              <a:t>Significant increase in burials across the County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BF3F-E0E4-4652-BF6D-69F560996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Operations Department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391896-A193-4D3A-8C7F-CBEC20FC3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680095"/>
              </p:ext>
            </p:extLst>
          </p:nvPr>
        </p:nvGraphicFramePr>
        <p:xfrm>
          <a:off x="1280000" y="2952020"/>
          <a:ext cx="5939949" cy="275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637756"/>
      </p:ext>
    </p:extLst>
  </p:cSld>
  <p:clrMapOvr>
    <a:masterClrMapping/>
  </p:clrMapOvr>
</p:sld>
</file>

<file path=ppt/theme/theme1.xml><?xml version="1.0" encoding="utf-8"?>
<a:theme xmlns:a="http://schemas.openxmlformats.org/drawingml/2006/main" name="Fingal CC">
  <a:themeElements>
    <a:clrScheme name="Fingal">
      <a:dk1>
        <a:srgbClr val="AAA096"/>
      </a:dk1>
      <a:lt1>
        <a:srgbClr val="FFFFFF"/>
      </a:lt1>
      <a:dk2>
        <a:srgbClr val="626250"/>
      </a:dk2>
      <a:lt2>
        <a:srgbClr val="ABABAD"/>
      </a:lt2>
      <a:accent1>
        <a:srgbClr val="5A0E56"/>
      </a:accent1>
      <a:accent2>
        <a:srgbClr val="E2007A"/>
      </a:accent2>
      <a:accent3>
        <a:srgbClr val="0060A9"/>
      </a:accent3>
      <a:accent4>
        <a:srgbClr val="C1002B"/>
      </a:accent4>
      <a:accent5>
        <a:srgbClr val="F4A300"/>
      </a:accent5>
      <a:accent6>
        <a:srgbClr val="5BAC26"/>
      </a:accent6>
      <a:hlink>
        <a:srgbClr val="00A0E1"/>
      </a:hlink>
      <a:folHlink>
        <a:srgbClr val="0082A4"/>
      </a:folHlink>
    </a:clrScheme>
    <a:fontScheme name="Fingal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MASTER template</Template>
  <TotalTime>367</TotalTime>
  <Words>350</Words>
  <Application>Microsoft Office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</vt:lpstr>
      <vt:lpstr>Open Sans Extrabold</vt:lpstr>
      <vt:lpstr>Open Sans Light</vt:lpstr>
      <vt:lpstr>Symbol</vt:lpstr>
      <vt:lpstr>Fingal CC</vt:lpstr>
      <vt:lpstr>Operations Department</vt:lpstr>
      <vt:lpstr>Pandemic Planning – Initial Stages</vt:lpstr>
      <vt:lpstr>Operations Department - Covid 19 Response</vt:lpstr>
      <vt:lpstr>Operations Department - Covid 19 Response</vt:lpstr>
      <vt:lpstr>Operations Department - Covid 19 Response</vt:lpstr>
      <vt:lpstr>Operations Department - Covid 19 Response</vt:lpstr>
      <vt:lpstr>Operations Department - Covid 19 Response</vt:lpstr>
      <vt:lpstr>Operations Department - Covid 19 Response</vt:lpstr>
      <vt:lpstr>Operations Department - Covid 19 Response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Nicola Ryan</dc:creator>
  <cp:lastModifiedBy>Eamon Lynch</cp:lastModifiedBy>
  <cp:revision>30</cp:revision>
  <cp:lastPrinted>2020-05-14T12:53:07Z</cp:lastPrinted>
  <dcterms:created xsi:type="dcterms:W3CDTF">2019-10-09T09:22:47Z</dcterms:created>
  <dcterms:modified xsi:type="dcterms:W3CDTF">2020-05-19T18:57:00Z</dcterms:modified>
</cp:coreProperties>
</file>