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84" r:id="rId2"/>
    <p:sldId id="258" r:id="rId3"/>
    <p:sldId id="264" r:id="rId4"/>
    <p:sldId id="287" r:id="rId5"/>
    <p:sldId id="260" r:id="rId6"/>
    <p:sldId id="289" r:id="rId7"/>
  </p:sldIdLst>
  <p:sldSz cx="9144000" cy="6858000" type="screen4x3"/>
  <p:notesSz cx="6797675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30" autoAdjust="0"/>
    <p:restoredTop sz="93817" autoAdjust="0"/>
  </p:normalViewPr>
  <p:slideViewPr>
    <p:cSldViewPr>
      <p:cViewPr varScale="1">
        <p:scale>
          <a:sx n="74" d="100"/>
          <a:sy n="74" d="100"/>
        </p:scale>
        <p:origin x="1044" y="5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4" y="3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7" y="3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188463-56F4-4C92-AB41-12961D8EAAA7}" type="datetimeFigureOut">
              <a:rPr lang="en-IE" smtClean="0"/>
              <a:t>20/05/2020</a:t>
            </a:fld>
            <a:endParaRPr lang="en-IE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9163" y="744538"/>
            <a:ext cx="4960937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E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4" y="9430094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7" y="9430094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5BE072-5815-4E96-AF86-0DDF3F7C1DD0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2589315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765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spcBef>
                <a:spcPct val="0"/>
              </a:spcBef>
            </a:pPr>
            <a:endParaRPr lang="en-GB"/>
          </a:p>
        </p:txBody>
      </p:sp>
      <p:sp>
        <p:nvSpPr>
          <p:cNvPr id="2765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Open Sans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Open Sans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Open Sans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Open Sans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Open Sans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8FB7A0CA-8C35-440C-B104-757B5FEA0476}" type="slidenum">
              <a:rPr lang="en-GB"/>
              <a:pPr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27038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C311733E-8E81-43CB-A2F7-B01B50D6D2CC}" type="slidenum">
              <a:rPr lang="en-GB" smtClean="0"/>
              <a:pPr>
                <a:defRPr/>
              </a:pPr>
              <a:t>2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5840310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C311733E-8E81-43CB-A2F7-B01B50D6D2CC}" type="slidenum">
              <a:rPr lang="en-GB" smtClean="0"/>
              <a:pPr>
                <a:defRPr/>
              </a:pPr>
              <a:t>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5840310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C311733E-8E81-43CB-A2F7-B01B50D6D2CC}" type="slidenum">
              <a:rPr lang="en-GB" smtClean="0"/>
              <a:pPr>
                <a:defRPr/>
              </a:pPr>
              <a:t>5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5840310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C311733E-8E81-43CB-A2F7-B01B50D6D2CC}" type="slidenum">
              <a:rPr lang="en-GB" smtClean="0"/>
              <a:pPr>
                <a:defRPr/>
              </a:pPr>
              <a:t>6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5840310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" y="17463"/>
            <a:ext cx="9144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Slide Number Placeholder 5"/>
          <p:cNvSpPr txBox="1">
            <a:spLocks/>
          </p:cNvSpPr>
          <p:nvPr userDrawn="1"/>
        </p:nvSpPr>
        <p:spPr>
          <a:xfrm>
            <a:off x="7635875" y="6315075"/>
            <a:ext cx="804863" cy="168275"/>
          </a:xfrm>
          <a:prstGeom prst="rect">
            <a:avLst/>
          </a:prstGeom>
        </p:spPr>
        <p:txBody>
          <a:bodyPr lIns="0" tIns="0" rIns="0" bIns="0" anchor="b"/>
          <a:lstStyle>
            <a:defPPr>
              <a:defRPr lang="en-US"/>
            </a:defPPr>
            <a:lvl1pPr marL="0" algn="r" defTabSz="914400" rtl="0" eaLnBrk="1" latinLnBrk="0" hangingPunct="1">
              <a:defRPr sz="11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b="1" dirty="0">
                <a:solidFill>
                  <a:schemeClr val="bg1"/>
                </a:solidFill>
              </a:rPr>
              <a:t>fingal</a:t>
            </a:r>
            <a:r>
              <a:rPr lang="en-GB" dirty="0">
                <a:solidFill>
                  <a:schemeClr val="bg1"/>
                </a:solidFill>
              </a:rPr>
              <a:t>.ie</a:t>
            </a:r>
            <a:endParaRPr lang="en-GB" b="1" dirty="0">
              <a:solidFill>
                <a:schemeClr val="bg1"/>
              </a:solidFill>
            </a:endParaRPr>
          </a:p>
        </p:txBody>
      </p:sp>
      <p:pic>
        <p:nvPicPr>
          <p:cNvPr id="8" name="Picture 14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80350" y="260350"/>
            <a:ext cx="841375" cy="936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9" name="TextBox 15"/>
          <p:cNvSpPr txBox="1">
            <a:spLocks noChangeArrowheads="1"/>
          </p:cNvSpPr>
          <p:nvPr/>
        </p:nvSpPr>
        <p:spPr bwMode="auto">
          <a:xfrm>
            <a:off x="525463" y="511175"/>
            <a:ext cx="3325812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>
            <a:lvl1pPr>
              <a:defRPr>
                <a:solidFill>
                  <a:schemeClr val="tx1"/>
                </a:solidFill>
                <a:latin typeface="Open Sans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Open Sans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Open Sans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Open Sans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Open Sans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9pPr>
          </a:lstStyle>
          <a:p>
            <a:pPr>
              <a:lnSpc>
                <a:spcPts val="1800"/>
              </a:lnSpc>
            </a:pPr>
            <a:r>
              <a:rPr lang="en-GB" sz="1600">
                <a:solidFill>
                  <a:schemeClr val="accent1"/>
                </a:solidFill>
                <a:latin typeface="Open Sans Extrabold" pitchFamily="34" charset="0"/>
              </a:rPr>
              <a:t>Comhairle Contae Fhine Gall</a:t>
            </a:r>
          </a:p>
          <a:p>
            <a:pPr>
              <a:lnSpc>
                <a:spcPts val="1800"/>
              </a:lnSpc>
            </a:pPr>
            <a:r>
              <a:rPr lang="en-GB" sz="1600">
                <a:solidFill>
                  <a:schemeClr val="accent1"/>
                </a:solidFill>
              </a:rPr>
              <a:t>Fingal County Council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25462" y="1994400"/>
            <a:ext cx="8078787" cy="605250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25462" y="2568600"/>
            <a:ext cx="8078787" cy="520200"/>
          </a:xfrm>
        </p:spPr>
        <p:txBody>
          <a:bodyPr/>
          <a:lstStyle>
            <a:lvl1pPr marL="0" indent="0" algn="l">
              <a:buNone/>
              <a:defRPr sz="3600">
                <a:solidFill>
                  <a:srgbClr val="AAA096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 dirty="0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3"/>
          </p:nvPr>
        </p:nvSpPr>
        <p:spPr>
          <a:xfrm>
            <a:off x="525463" y="3772813"/>
            <a:ext cx="8078787" cy="1079500"/>
          </a:xfrm>
        </p:spPr>
        <p:txBody>
          <a:bodyPr/>
          <a:lstStyle>
            <a:lvl1pPr marL="0" indent="0">
              <a:buNone/>
              <a:defRPr sz="2100">
                <a:solidFill>
                  <a:schemeClr val="tx1"/>
                </a:solidFill>
              </a:defRPr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24075" y="6319838"/>
            <a:ext cx="2895600" cy="168275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100" dirty="0" smtClean="0">
                <a:solidFill>
                  <a:srgbClr val="AAA096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GB"/>
              <a:t>Dept. Name</a:t>
            </a:r>
          </a:p>
        </p:txBody>
      </p:sp>
      <p:sp>
        <p:nvSpPr>
          <p:cNvPr id="11" name="TextBox 10"/>
          <p:cNvSpPr txBox="1">
            <a:spLocks noChangeArrowheads="1"/>
          </p:cNvSpPr>
          <p:nvPr userDrawn="1"/>
        </p:nvSpPr>
        <p:spPr bwMode="auto">
          <a:xfrm>
            <a:off x="525463" y="6319838"/>
            <a:ext cx="1598612" cy="168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b">
            <a:spAutoFit/>
          </a:bodyPr>
          <a:lstStyle>
            <a:lvl1pPr>
              <a:defRPr>
                <a:solidFill>
                  <a:schemeClr val="tx1"/>
                </a:solidFill>
                <a:latin typeface="Open Sans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Open Sans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Open Sans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Open Sans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Open Sans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Open Sans" pitchFamily="34" charset="0"/>
              </a:defRPr>
            </a:lvl9pPr>
          </a:lstStyle>
          <a:p>
            <a:r>
              <a:rPr lang="en-GB" sz="1100" b="1" dirty="0">
                <a:solidFill>
                  <a:srgbClr val="AAA096"/>
                </a:solidFill>
              </a:rPr>
              <a:t>Fingal County Council</a:t>
            </a:r>
          </a:p>
        </p:txBody>
      </p:sp>
    </p:spTree>
    <p:extLst>
      <p:ext uri="{BB962C8B-B14F-4D97-AF65-F5344CB8AC3E}">
        <p14:creationId xmlns:p14="http://schemas.microsoft.com/office/powerpoint/2010/main" val="17398084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5/20/2020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GB" b="1" dirty="0"/>
              <a:t>Operations Department</a:t>
            </a:r>
          </a:p>
        </p:txBody>
      </p:sp>
      <p:sp>
        <p:nvSpPr>
          <p:cNvPr id="12291" name="Subtitle 2"/>
          <p:cNvSpPr>
            <a:spLocks noGrp="1"/>
          </p:cNvSpPr>
          <p:nvPr>
            <p:ph type="subTitle" idx="1"/>
          </p:nvPr>
        </p:nvSpPr>
        <p:spPr>
          <a:xfrm>
            <a:off x="525462" y="2776756"/>
            <a:ext cx="8078787" cy="771786"/>
          </a:xfrm>
        </p:spPr>
        <p:txBody>
          <a:bodyPr>
            <a:noAutofit/>
          </a:bodyPr>
          <a:lstStyle/>
          <a:p>
            <a:r>
              <a:rPr lang="en-GB" sz="3000" b="1" dirty="0">
                <a:solidFill>
                  <a:schemeClr val="tx2"/>
                </a:solidFill>
                <a:highlight>
                  <a:srgbClr val="FFFF00"/>
                </a:highlight>
              </a:rPr>
              <a:t>Programme of Works </a:t>
            </a:r>
            <a:r>
              <a:rPr lang="en-GB" sz="3000" b="1" dirty="0" err="1">
                <a:solidFill>
                  <a:schemeClr val="tx2"/>
                </a:solidFill>
                <a:highlight>
                  <a:srgbClr val="FFFF00"/>
                </a:highlight>
              </a:rPr>
              <a:t>Howth</a:t>
            </a:r>
            <a:r>
              <a:rPr lang="en-GB" sz="3000" b="1" dirty="0">
                <a:solidFill>
                  <a:schemeClr val="tx2"/>
                </a:solidFill>
                <a:highlight>
                  <a:srgbClr val="FFFF00"/>
                </a:highlight>
              </a:rPr>
              <a:t> Malahide Area 2020</a:t>
            </a:r>
          </a:p>
        </p:txBody>
      </p:sp>
      <p:sp>
        <p:nvSpPr>
          <p:cNvPr id="12292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GB" sz="2700" b="1" dirty="0"/>
              <a:t>Eamon Lynch 20</a:t>
            </a:r>
            <a:r>
              <a:rPr lang="en-GB" sz="2700" b="1" baseline="30000" dirty="0"/>
              <a:t>th</a:t>
            </a:r>
            <a:r>
              <a:rPr lang="en-GB" sz="2700" b="1" dirty="0"/>
              <a:t> May 2020</a:t>
            </a:r>
          </a:p>
          <a:p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pPr>
              <a:defRPr/>
            </a:pPr>
            <a:endParaRPr lang="en-GB" dirty="0"/>
          </a:p>
          <a:p>
            <a:pPr>
              <a:defRPr/>
            </a:pPr>
            <a:r>
              <a:rPr lang="en-GB" dirty="0"/>
              <a:t>Operations Department</a:t>
            </a:r>
          </a:p>
        </p:txBody>
      </p:sp>
    </p:spTree>
    <p:extLst>
      <p:ext uri="{BB962C8B-B14F-4D97-AF65-F5344CB8AC3E}">
        <p14:creationId xmlns:p14="http://schemas.microsoft.com/office/powerpoint/2010/main" val="25990895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457200" y="6356350"/>
            <a:ext cx="2590800" cy="365125"/>
          </a:xfrm>
        </p:spPr>
        <p:txBody>
          <a:bodyPr/>
          <a:lstStyle/>
          <a:p>
            <a:pPr>
              <a:defRPr/>
            </a:pPr>
            <a:r>
              <a:rPr lang="en-GB" dirty="0"/>
              <a:t>Operations Department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5694155"/>
              </p:ext>
            </p:extLst>
          </p:nvPr>
        </p:nvGraphicFramePr>
        <p:xfrm>
          <a:off x="1600200" y="1676400"/>
          <a:ext cx="6324600" cy="28803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685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67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56391">
                <a:tc>
                  <a:txBody>
                    <a:bodyPr/>
                    <a:lstStyle/>
                    <a:p>
                      <a:pPr algn="ctr" fontAlgn="ctr"/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Item 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Road Restoration Improvement/Maintenance 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IE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Status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56391">
                <a:tc>
                  <a:txBody>
                    <a:bodyPr/>
                    <a:lstStyle/>
                    <a:p>
                      <a:pPr algn="ctr" fontAlgn="ctr"/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 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IE" sz="1400" b="0" i="0" u="none" strike="noStrike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6391">
                <a:tc>
                  <a:txBody>
                    <a:bodyPr/>
                    <a:lstStyle/>
                    <a:p>
                      <a:pPr algn="ctr" fontAlgn="ctr"/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 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Howth</a:t>
                      </a:r>
                      <a:r>
                        <a:rPr lang="en-IE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/Malahide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12783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1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The Rise, Malahide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Contract Awarded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5249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2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Seaview Terrace,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Howth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Contract Awarded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5249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3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Carrickbrack</a:t>
                      </a: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Road, </a:t>
                      </a:r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Howth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Contract Awarded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5249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4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R106 Strand Road, </a:t>
                      </a:r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Portmarnock</a:t>
                      </a: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near golf club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Assessing Tenders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5249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>
                          <a:effectLst/>
                          <a:latin typeface="+mn-lt"/>
                        </a:rPr>
                        <a:t>5</a:t>
                      </a:r>
                      <a:endParaRPr lang="en-IE" sz="1400" b="0" i="0" u="none" strike="noStrike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IE" sz="1400" b="0" dirty="0">
                          <a:latin typeface="+mn-lt"/>
                        </a:rPr>
                        <a:t>R106 Malahide Road, </a:t>
                      </a:r>
                      <a:r>
                        <a:rPr lang="en-IE" sz="1400" b="0" dirty="0" err="1">
                          <a:latin typeface="+mn-lt"/>
                        </a:rPr>
                        <a:t>Robswall</a:t>
                      </a:r>
                      <a:r>
                        <a:rPr lang="en-IE" sz="1400" b="0" dirty="0">
                          <a:latin typeface="+mn-lt"/>
                        </a:rPr>
                        <a:t> towards </a:t>
                      </a:r>
                      <a:r>
                        <a:rPr lang="en-IE" sz="1400" b="0" dirty="0" err="1">
                          <a:latin typeface="+mn-lt"/>
                        </a:rPr>
                        <a:t>Portmarnock</a:t>
                      </a:r>
                      <a:endParaRPr lang="en-IE" sz="1400" b="0" dirty="0"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sz="1400" dirty="0">
                          <a:latin typeface="+mn-lt"/>
                        </a:rPr>
                        <a:t>Assessing Tenders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5249">
                <a:tc>
                  <a:txBody>
                    <a:bodyPr/>
                    <a:lstStyle/>
                    <a:p>
                      <a:pPr algn="ctr" fontAlgn="b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6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Estuary Road Malahide – </a:t>
                      </a:r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Seatown</a:t>
                      </a: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East, Malahide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Assessing Tenders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5249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R124 The Grange/Broomfield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Contract Awarded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7" name="Title 1">
            <a:extLst>
              <a:ext uri="{FF2B5EF4-FFF2-40B4-BE49-F238E27FC236}">
                <a16:creationId xmlns:a16="http://schemas.microsoft.com/office/drawing/2014/main" id="{46F2B674-1804-43F3-8DD1-23E6D42431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25463" y="289456"/>
            <a:ext cx="8237537" cy="929744"/>
          </a:xfrm>
        </p:spPr>
        <p:txBody>
          <a:bodyPr>
            <a:normAutofit fontScale="90000"/>
          </a:bodyPr>
          <a:lstStyle/>
          <a:p>
            <a:r>
              <a:rPr lang="en-GB" b="1" dirty="0">
                <a:solidFill>
                  <a:srgbClr val="E2007A"/>
                </a:solidFill>
              </a:rPr>
              <a:t>Operations Department – Restoration Improvement/Maintenance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645490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457200" y="6356350"/>
            <a:ext cx="2590800" cy="365125"/>
          </a:xfrm>
        </p:spPr>
        <p:txBody>
          <a:bodyPr/>
          <a:lstStyle/>
          <a:p>
            <a:pPr>
              <a:defRPr/>
            </a:pPr>
            <a:r>
              <a:rPr lang="en-GB" dirty="0"/>
              <a:t>Operations Department</a:t>
            </a: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6499030"/>
              </p:ext>
            </p:extLst>
          </p:nvPr>
        </p:nvGraphicFramePr>
        <p:xfrm>
          <a:off x="1350565" y="1602754"/>
          <a:ext cx="6442870" cy="292478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2787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91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24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57377">
                <a:tc>
                  <a:txBody>
                    <a:bodyPr/>
                    <a:lstStyle/>
                    <a:p>
                      <a:pPr algn="ctr" fontAlgn="ctr"/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Item 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Location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IE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Status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7377">
                <a:tc>
                  <a:txBody>
                    <a:bodyPr/>
                    <a:lstStyle/>
                    <a:p>
                      <a:pPr algn="ctr" fontAlgn="ctr"/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 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1" u="none" strike="noStrike" dirty="0" err="1">
                          <a:effectLst/>
                          <a:latin typeface="+mn-lt"/>
                        </a:rPr>
                        <a:t>Howth</a:t>
                      </a:r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 /Malahide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7377">
                <a:tc>
                  <a:txBody>
                    <a:bodyPr/>
                    <a:lstStyle/>
                    <a:p>
                      <a:pPr algn="ctr" fontAlgn="ctr"/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 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Footpath Improvement Works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IE" sz="1400"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0" u="none" strike="noStrike" dirty="0"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1</a:t>
                      </a:r>
                      <a:endParaRPr lang="en-IE" sz="14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McCarrons</a:t>
                      </a: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Lane, Malahide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sz="1400" b="0" dirty="0">
                          <a:solidFill>
                            <a:schemeClr val="tx1"/>
                          </a:solidFill>
                          <a:latin typeface="+mn-lt"/>
                        </a:rPr>
                        <a:t>Contract in Place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0" u="none" strike="noStrike" dirty="0"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2</a:t>
                      </a:r>
                      <a:endParaRPr lang="en-IE" sz="14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Balgriffin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Cottages,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Portmarnock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/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Kinsealy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sz="1400" b="0" dirty="0">
                          <a:solidFill>
                            <a:schemeClr val="tx1"/>
                          </a:solidFill>
                          <a:latin typeface="+mn-lt"/>
                        </a:rPr>
                        <a:t>Contract in Place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0" u="none" strike="noStrike" dirty="0"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3</a:t>
                      </a:r>
                      <a:endParaRPr lang="en-IE" sz="14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St Peters Terrace to St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Nessans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,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Howth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sz="1400" b="0" dirty="0">
                          <a:solidFill>
                            <a:schemeClr val="tx1"/>
                          </a:solidFill>
                          <a:latin typeface="+mn-lt"/>
                        </a:rPr>
                        <a:t>Contract in Place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0" u="none" strike="noStrike" dirty="0"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4</a:t>
                      </a:r>
                      <a:endParaRPr lang="en-IE" sz="14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Baskin Cottages/Ashgrove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Kinsealy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sz="1400" b="0" dirty="0">
                          <a:solidFill>
                            <a:schemeClr val="tx1"/>
                          </a:solidFill>
                          <a:latin typeface="+mn-lt"/>
                        </a:rPr>
                        <a:t>Contract in Place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Majority of the other agreed locations will be completed with in house crews.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IE" sz="1400" b="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Second smaller contract in place. Small number of locations to be confirmed.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IE" sz="1400" b="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6" name="Title 1">
            <a:extLst>
              <a:ext uri="{FF2B5EF4-FFF2-40B4-BE49-F238E27FC236}">
                <a16:creationId xmlns:a16="http://schemas.microsoft.com/office/drawing/2014/main" id="{3987D140-BB8B-4CCC-AE13-A715A40007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25463" y="289456"/>
            <a:ext cx="8237537" cy="929744"/>
          </a:xfrm>
        </p:spPr>
        <p:txBody>
          <a:bodyPr>
            <a:normAutofit fontScale="90000"/>
          </a:bodyPr>
          <a:lstStyle/>
          <a:p>
            <a:r>
              <a:rPr lang="en-GB" b="1" dirty="0">
                <a:solidFill>
                  <a:srgbClr val="E2007A"/>
                </a:solidFill>
              </a:rPr>
              <a:t>Operations Department – Footpaths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257737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84220838"/>
              </p:ext>
            </p:extLst>
          </p:nvPr>
        </p:nvGraphicFramePr>
        <p:xfrm>
          <a:off x="1371600" y="1676400"/>
          <a:ext cx="6629400" cy="37376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2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43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24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IE" sz="1400" dirty="0">
                          <a:solidFill>
                            <a:schemeClr val="tx1"/>
                          </a:solidFill>
                          <a:latin typeface="+mn-lt"/>
                        </a:rPr>
                        <a:t>Item</a:t>
                      </a: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sz="1400" dirty="0">
                          <a:solidFill>
                            <a:schemeClr val="tx1"/>
                          </a:solidFill>
                          <a:latin typeface="+mn-lt"/>
                        </a:rPr>
                        <a:t>Location</a:t>
                      </a: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sz="1400" dirty="0">
                          <a:solidFill>
                            <a:schemeClr val="tx1"/>
                          </a:solidFill>
                          <a:latin typeface="+mn-lt"/>
                        </a:rPr>
                        <a:t>Status</a:t>
                      </a: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IE" sz="1400" dirty="0">
                        <a:latin typeface="+mn-lt"/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Howth</a:t>
                      </a:r>
                      <a:r>
                        <a:rPr lang="en-IE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/Malahide</a:t>
                      </a: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IE" sz="1400" b="0" dirty="0">
                        <a:latin typeface="+mn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IE" sz="1400" dirty="0">
                        <a:latin typeface="+mn-lt"/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Drainage Improvements</a:t>
                      </a: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IE" sz="1400" b="0" dirty="0">
                        <a:latin typeface="+mn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IE" sz="1400" dirty="0">
                        <a:latin typeface="+mn-lt"/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Will include ditch clearance and new gully clearance at water ponding locations.  Also VAS advance flood warning signs for </a:t>
                      </a:r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motoriats</a:t>
                      </a: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.  Tenders to be sought.</a:t>
                      </a: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IE" sz="1400" b="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IE" sz="1400" dirty="0">
                        <a:latin typeface="+mn-lt"/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IE" sz="1400" b="0" dirty="0">
                        <a:latin typeface="+mn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IE" sz="1400" b="1" dirty="0">
                        <a:latin typeface="+mn-lt"/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Parks &amp; Open Spaces</a:t>
                      </a: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IE" sz="1400" b="0" dirty="0">
                        <a:latin typeface="+mn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IE" sz="1400" dirty="0">
                        <a:latin typeface="+mn-lt"/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Bulb order will be procured on a county wide basis. Assessment completed for H/M area.  Summer bedding plants ordered on county wide basis and for delivery in June.</a:t>
                      </a: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IE" sz="1400" b="0" dirty="0">
                        <a:latin typeface="+mn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IE" sz="1400" dirty="0">
                        <a:latin typeface="+mn-lt"/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Trees will be ordered centrally, possibility for delivery Nov.</a:t>
                      </a:r>
                    </a:p>
                  </a:txBody>
                  <a:tcPr marL="9525" marR="9525" marT="9525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IE" sz="1400" b="0" dirty="0">
                        <a:latin typeface="+mn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7" name="Title 1">
            <a:extLst>
              <a:ext uri="{FF2B5EF4-FFF2-40B4-BE49-F238E27FC236}">
                <a16:creationId xmlns:a16="http://schemas.microsoft.com/office/drawing/2014/main" id="{95D3731F-ECDF-42F2-A5C7-A5ABD0379D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GB" b="1" dirty="0">
                <a:solidFill>
                  <a:srgbClr val="E2007A"/>
                </a:solidFill>
              </a:rPr>
              <a:t>Operations Department – Drainage Parks &amp; Open Spaces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962891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457200" y="6356350"/>
            <a:ext cx="2590800" cy="365125"/>
          </a:xfrm>
        </p:spPr>
        <p:txBody>
          <a:bodyPr/>
          <a:lstStyle/>
          <a:p>
            <a:pPr>
              <a:defRPr/>
            </a:pPr>
            <a:r>
              <a:rPr lang="en-GB" dirty="0"/>
              <a:t>Operations Department</a:t>
            </a: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03617695"/>
              </p:ext>
            </p:extLst>
          </p:nvPr>
        </p:nvGraphicFramePr>
        <p:xfrm>
          <a:off x="1600200" y="1676400"/>
          <a:ext cx="6324600" cy="342055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33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581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09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456821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Item 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Location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Status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585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 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317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 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r>
                        <a:rPr lang="en-IE" sz="1400" b="1" u="none" strike="noStrike" dirty="0" err="1">
                          <a:effectLst/>
                          <a:latin typeface="+mn-lt"/>
                        </a:rPr>
                        <a:t>Howth</a:t>
                      </a:r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/Malahide</a:t>
                      </a:r>
                    </a:p>
                    <a:p>
                      <a:pPr algn="l" fontAlgn="ctr">
                        <a:lnSpc>
                          <a:spcPct val="150000"/>
                        </a:lnSpc>
                      </a:pPr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Public Lighting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585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1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Pedestrian Route </a:t>
                      </a:r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Binn</a:t>
                      </a: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</a:t>
                      </a:r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Eadair</a:t>
                      </a: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– Sutton Train Station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Surveyed by Contractor.  To commence in next 2 months.</a:t>
                      </a: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585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>
                          <a:effectLst/>
                          <a:latin typeface="+mn-lt"/>
                        </a:rPr>
                        <a:t>2</a:t>
                      </a:r>
                      <a:endParaRPr lang="en-IE" sz="1400" b="0" i="0" u="none" strike="noStrike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Tuscany Park </a:t>
                      </a:r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Baldoyle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Complete</a:t>
                      </a: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585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>
                          <a:effectLst/>
                          <a:latin typeface="+mn-lt"/>
                        </a:rPr>
                        <a:t>3</a:t>
                      </a:r>
                      <a:endParaRPr lang="en-IE" sz="1400" b="0" i="0" u="none" strike="noStrike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Malahide Marina Promenade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Ready to proceed to design</a:t>
                      </a: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66585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>
                          <a:effectLst/>
                          <a:latin typeface="+mn-lt"/>
                        </a:rPr>
                        <a:t>4</a:t>
                      </a:r>
                      <a:endParaRPr lang="en-IE" sz="1400" b="0" i="0" u="none" strike="noStrike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Streamstown</a:t>
                      </a: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Lane Malahide</a:t>
                      </a: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Expect to finish end June</a:t>
                      </a: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29885">
                <a:tc>
                  <a:txBody>
                    <a:bodyPr/>
                    <a:lstStyle/>
                    <a:p>
                      <a:pPr algn="ctr"/>
                      <a:r>
                        <a:rPr lang="en-IE" sz="1400" b="0" dirty="0">
                          <a:latin typeface="+mn-lt"/>
                        </a:rPr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R124 </a:t>
                      </a:r>
                      <a:r>
                        <a:rPr lang="en-IE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Drumnigh</a:t>
                      </a: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Road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sz="1400" dirty="0">
                          <a:latin typeface="+mn-lt"/>
                        </a:rPr>
                        <a:t>Expect to finish end June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6" name="Title 1">
            <a:extLst>
              <a:ext uri="{FF2B5EF4-FFF2-40B4-BE49-F238E27FC236}">
                <a16:creationId xmlns:a16="http://schemas.microsoft.com/office/drawing/2014/main" id="{2EA6A1AA-B4FF-4A78-9D2E-84D491FAA4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25463" y="289456"/>
            <a:ext cx="8237537" cy="929744"/>
          </a:xfrm>
        </p:spPr>
        <p:txBody>
          <a:bodyPr>
            <a:normAutofit fontScale="90000"/>
          </a:bodyPr>
          <a:lstStyle/>
          <a:p>
            <a:r>
              <a:rPr lang="en-GB" b="1" dirty="0">
                <a:solidFill>
                  <a:srgbClr val="E2007A"/>
                </a:solidFill>
              </a:rPr>
              <a:t>Operations Department – Public Lighting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412168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457200" y="6356350"/>
            <a:ext cx="2590800" cy="365125"/>
          </a:xfrm>
        </p:spPr>
        <p:txBody>
          <a:bodyPr/>
          <a:lstStyle/>
          <a:p>
            <a:pPr>
              <a:defRPr/>
            </a:pPr>
            <a:r>
              <a:rPr lang="en-GB" dirty="0"/>
              <a:t>Operations Department</a:t>
            </a: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7567503"/>
              </p:ext>
            </p:extLst>
          </p:nvPr>
        </p:nvGraphicFramePr>
        <p:xfrm>
          <a:off x="457200" y="1143000"/>
          <a:ext cx="7010400" cy="423929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60749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210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08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98819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Item 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Location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b="1" u="none" strike="noStrike" dirty="0">
                          <a:effectLst/>
                          <a:latin typeface="+mn-lt"/>
                        </a:rPr>
                        <a:t>Status</a:t>
                      </a: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 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r>
                        <a:rPr lang="en-IE" sz="1400" b="1" u="none" strike="noStrike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Open Sans" panose="020B0606030504020204" pitchFamily="34" charset="0"/>
                          <a:cs typeface="Open Sans" panose="020B0606030504020204" pitchFamily="34" charset="0"/>
                        </a:rPr>
                        <a:t>Traffic Schemes</a:t>
                      </a:r>
                      <a:endParaRPr lang="en-IE" sz="1400" b="1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  <a:ea typeface="Open Sans" panose="020B0606030504020204" pitchFamily="34" charset="0"/>
                        <a:cs typeface="Open Sans" panose="020B060603050402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endParaRPr lang="en-IE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Open Sans" panose="020B0606030504020204" pitchFamily="34" charset="0"/>
                        <a:cs typeface="Open Sans" panose="020B060603050402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Open Sans" panose="020B0606030504020204" pitchFamily="34" charset="0"/>
                          <a:cs typeface="Open Sans" panose="020B0606030504020204" pitchFamily="34" charset="0"/>
                        </a:rPr>
                        <a:t>Ramps &amp; Speed Cushions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lvl="1" algn="ctr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Open Sans" panose="020B0606030504020204" pitchFamily="34" charset="0"/>
                          <a:cs typeface="Open Sans" panose="020B0606030504020204" pitchFamily="34" charset="0"/>
                        </a:rPr>
                        <a:t> On public display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Open Sans" panose="020B0606030504020204" pitchFamily="34" charset="0"/>
                        <a:cs typeface="Open Sans" panose="020B060603050402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lvl="1" algn="l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Open Sans" panose="020B0606030504020204" pitchFamily="34" charset="0"/>
                          <a:cs typeface="Open Sans" panose="020B0606030504020204" pitchFamily="34" charset="0"/>
                        </a:rPr>
                        <a:t>             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r>
                        <a:rPr lang="en-IE" sz="1400" u="none" strike="noStrike" dirty="0">
                          <a:effectLst/>
                          <a:latin typeface="+mn-lt"/>
                        </a:rPr>
                        <a:t> </a:t>
                      </a: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400" b="0" dirty="0">
                          <a:latin typeface="+mn-lt"/>
                        </a:rPr>
                        <a:t>Road Lining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n-lt"/>
                        </a:rPr>
                        <a:t>  County wide contract awarded          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1400" b="0" dirty="0"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+mn-lt"/>
                        </a:rPr>
                        <a:t>                       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+mn-lt"/>
                        </a:rPr>
                        <a:t>Vehicle Activated Signs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n-lt"/>
                        </a:rPr>
                        <a:t>Ready to tender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IE" sz="1400" b="1" i="0" u="none" strike="noStrike" dirty="0">
                        <a:solidFill>
                          <a:schemeClr val="tx1"/>
                        </a:solidFill>
                        <a:effectLst/>
                        <a:latin typeface="+mn-lt"/>
                        <a:ea typeface="Open Sans" panose="020B0606030504020204" pitchFamily="34" charset="0"/>
                        <a:cs typeface="Open Sans" panose="020B060603050402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endParaRPr lang="en-US" sz="1400"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Open Sans" panose="020B0606030504020204" pitchFamily="34" charset="0"/>
                          <a:cs typeface="Open Sans" panose="020B0606030504020204" pitchFamily="34" charset="0"/>
                        </a:rPr>
                        <a:t>Pedestrian Signals/Crossings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lvl="1" algn="ctr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Open Sans" panose="020B0606030504020204" pitchFamily="34" charset="0"/>
                          <a:cs typeface="Open Sans" panose="020B0606030504020204" pitchFamily="34" charset="0"/>
                        </a:rPr>
                        <a:t>County wide tender with Procurement Unit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Open Sans" panose="020B0606030504020204" pitchFamily="34" charset="0"/>
                        <a:cs typeface="Open Sans" panose="020B060603050402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lvl="1"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Open Sans" panose="020B0606030504020204" pitchFamily="34" charset="0"/>
                        <a:cs typeface="Open Sans" panose="020B060603050402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400" b="0" dirty="0">
                          <a:solidFill>
                            <a:schemeClr val="tx1"/>
                          </a:solidFill>
                          <a:latin typeface="+mn-lt"/>
                        </a:rPr>
                        <a:t>Upgrade of selected footpaths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lvl="1" algn="l" fontAlgn="ctr">
                        <a:lnSpc>
                          <a:spcPct val="150000"/>
                        </a:lnSpc>
                      </a:pPr>
                      <a:r>
                        <a:rPr lang="en-IE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  <a:ea typeface="Open Sans" panose="020B0606030504020204" pitchFamily="34" charset="0"/>
                          <a:cs typeface="Open Sans" panose="020B0606030504020204" pitchFamily="34" charset="0"/>
                        </a:rPr>
                        <a:t>     Assessing Tenders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99410">
                <a:tc>
                  <a:txBody>
                    <a:bodyPr/>
                    <a:lstStyle/>
                    <a:p>
                      <a:pPr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Open Sans" panose="020B0606030504020204" pitchFamily="34" charset="0"/>
                        <a:cs typeface="Open Sans" panose="020B060603050402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lvl="1" algn="ctr" fontAlgn="ctr">
                        <a:lnSpc>
                          <a:spcPct val="150000"/>
                        </a:lnSpc>
                      </a:pPr>
                      <a:endParaRPr lang="en-IE" sz="14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  <a:ea typeface="Open Sans" panose="020B0606030504020204" pitchFamily="34" charset="0"/>
                        <a:cs typeface="Open Sans" panose="020B060603050402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  <p:sp>
        <p:nvSpPr>
          <p:cNvPr id="6" name="Rectangle 5">
            <a:extLst>
              <a:ext uri="{FF2B5EF4-FFF2-40B4-BE49-F238E27FC236}">
                <a16:creationId xmlns:a16="http://schemas.microsoft.com/office/drawing/2014/main" id="{6874FD9B-5DFD-4713-AB61-3B5033AADE74}"/>
              </a:ext>
            </a:extLst>
          </p:cNvPr>
          <p:cNvSpPr/>
          <p:nvPr/>
        </p:nvSpPr>
        <p:spPr>
          <a:xfrm>
            <a:off x="533400" y="304800"/>
            <a:ext cx="73914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2400" b="1" dirty="0">
                <a:solidFill>
                  <a:srgbClr val="E2007A"/>
                </a:solidFill>
              </a:rPr>
              <a:t>Operations Department – Traffic Schemes</a:t>
            </a:r>
            <a:endParaRPr lang="en-IE" sz="2400" dirty="0"/>
          </a:p>
        </p:txBody>
      </p:sp>
    </p:spTree>
    <p:extLst>
      <p:ext uri="{BB962C8B-B14F-4D97-AF65-F5344CB8AC3E}">
        <p14:creationId xmlns:p14="http://schemas.microsoft.com/office/powerpoint/2010/main" val="36736734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2791</TotalTime>
  <Words>394</Words>
  <Application>Microsoft Office PowerPoint</Application>
  <PresentationFormat>On-screen Show (4:3)</PresentationFormat>
  <Paragraphs>116</Paragraphs>
  <Slides>6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Open Sans</vt:lpstr>
      <vt:lpstr>Open Sans Extrabold</vt:lpstr>
      <vt:lpstr>Office Theme</vt:lpstr>
      <vt:lpstr>Operations Department</vt:lpstr>
      <vt:lpstr>Operations Department – Restoration Improvement/Maintenance</vt:lpstr>
      <vt:lpstr>Operations Department – Footpaths</vt:lpstr>
      <vt:lpstr>Operations Department – Drainage Parks &amp; Open Spaces</vt:lpstr>
      <vt:lpstr>Operations Department – Public Lighting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COMHAIRLE CONTAE FHINE GALL FINGAL COUNTY COUNCIL Balbriggan/Swords OPERATIONS PROGRAMME OF WORKS 2018</dc:title>
  <dc:creator>Joe Mahon</dc:creator>
  <cp:lastModifiedBy>Eamon Lynch</cp:lastModifiedBy>
  <cp:revision>193</cp:revision>
  <cp:lastPrinted>2020-01-22T11:54:12Z</cp:lastPrinted>
  <dcterms:created xsi:type="dcterms:W3CDTF">2006-08-16T00:00:00Z</dcterms:created>
  <dcterms:modified xsi:type="dcterms:W3CDTF">2020-05-20T08:26:09Z</dcterms:modified>
</cp:coreProperties>
</file>

<file path=docProps/thumbnail.jpeg>
</file>