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4" r:id="rId2"/>
    <p:sldId id="258" r:id="rId3"/>
    <p:sldId id="264" r:id="rId4"/>
    <p:sldId id="287" r:id="rId5"/>
    <p:sldId id="260" r:id="rId6"/>
    <p:sldId id="289" r:id="rId7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3817" autoAdjust="0"/>
  </p:normalViewPr>
  <p:slideViewPr>
    <p:cSldViewPr>
      <p:cViewPr varScale="1">
        <p:scale>
          <a:sx n="74" d="100"/>
          <a:sy n="74" d="100"/>
        </p:scale>
        <p:origin x="104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7" y="3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188463-56F4-4C92-AB41-12961D8EAAA7}" type="datetimeFigureOut">
              <a:rPr lang="en-IE" smtClean="0"/>
              <a:t>20/05/2020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430094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7" y="9430094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BE072-5815-4E96-AF86-0DDF3F7C1DD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58931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GB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Open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FB7A0CA-8C35-440C-B104-757B5FEA0476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703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11733E-8E81-43CB-A2F7-B01B50D6D2CC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8403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11733E-8E81-43CB-A2F7-B01B50D6D2CC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84031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11733E-8E81-43CB-A2F7-B01B50D6D2CC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8403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11733E-8E81-43CB-A2F7-B01B50D6D2CC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8403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1746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7635875" y="6315075"/>
            <a:ext cx="804863" cy="168275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bg1"/>
                </a:solidFill>
              </a:rPr>
              <a:t>fingal</a:t>
            </a:r>
            <a:r>
              <a:rPr lang="en-GB" dirty="0">
                <a:solidFill>
                  <a:schemeClr val="bg1"/>
                </a:solidFill>
              </a:rPr>
              <a:t>.ie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8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350" y="260350"/>
            <a:ext cx="84137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5"/>
          <p:cNvSpPr txBox="1">
            <a:spLocks noChangeArrowheads="1"/>
          </p:cNvSpPr>
          <p:nvPr/>
        </p:nvSpPr>
        <p:spPr bwMode="auto">
          <a:xfrm>
            <a:off x="525463" y="511175"/>
            <a:ext cx="33258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Open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9pPr>
          </a:lstStyle>
          <a:p>
            <a:pPr>
              <a:lnSpc>
                <a:spcPts val="1800"/>
              </a:lnSpc>
            </a:pPr>
            <a:r>
              <a:rPr lang="en-GB" sz="1600">
                <a:solidFill>
                  <a:schemeClr val="accent1"/>
                </a:solidFill>
                <a:latin typeface="Open Sans Extrabold" pitchFamily="34" charset="0"/>
              </a:rPr>
              <a:t>Comhairle Contae Fhine Gall</a:t>
            </a:r>
          </a:p>
          <a:p>
            <a:pPr>
              <a:lnSpc>
                <a:spcPts val="1800"/>
              </a:lnSpc>
            </a:pPr>
            <a:r>
              <a:rPr lang="en-GB" sz="1600">
                <a:solidFill>
                  <a:schemeClr val="accent1"/>
                </a:solidFill>
              </a:rPr>
              <a:t>Fingal County Council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462" y="1994400"/>
            <a:ext cx="8078787" cy="60525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462" y="2568600"/>
            <a:ext cx="8078787" cy="520200"/>
          </a:xfrm>
        </p:spPr>
        <p:txBody>
          <a:bodyPr/>
          <a:lstStyle>
            <a:lvl1pPr marL="0" indent="0" algn="l">
              <a:buNone/>
              <a:defRPr sz="3600">
                <a:solidFill>
                  <a:srgbClr val="AAA09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525463" y="3772813"/>
            <a:ext cx="8078787" cy="1079500"/>
          </a:xfrm>
        </p:spPr>
        <p:txBody>
          <a:bodyPr/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4075" y="6319838"/>
            <a:ext cx="2895600" cy="16827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dirty="0" smtClean="0">
                <a:solidFill>
                  <a:srgbClr val="AAA09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Dept. Name</a:t>
            </a:r>
          </a:p>
        </p:txBody>
      </p:sp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525463" y="6319838"/>
            <a:ext cx="1598612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>
              <a:defRPr>
                <a:solidFill>
                  <a:schemeClr val="tx1"/>
                </a:solidFill>
                <a:latin typeface="Open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9pPr>
          </a:lstStyle>
          <a:p>
            <a:r>
              <a:rPr lang="en-GB" sz="1100" b="1" dirty="0">
                <a:solidFill>
                  <a:srgbClr val="AAA096"/>
                </a:solidFill>
              </a:rPr>
              <a:t>Fingal County Council</a:t>
            </a:r>
          </a:p>
        </p:txBody>
      </p:sp>
    </p:spTree>
    <p:extLst>
      <p:ext uri="{BB962C8B-B14F-4D97-AF65-F5344CB8AC3E}">
        <p14:creationId xmlns:p14="http://schemas.microsoft.com/office/powerpoint/2010/main" val="1739808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b="1" dirty="0"/>
              <a:t>Operations Department</a:t>
            </a:r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>
          <a:xfrm>
            <a:off x="525462" y="2776756"/>
            <a:ext cx="8078787" cy="771786"/>
          </a:xfrm>
        </p:spPr>
        <p:txBody>
          <a:bodyPr>
            <a:noAutofit/>
          </a:bodyPr>
          <a:lstStyle/>
          <a:p>
            <a:r>
              <a:rPr lang="en-GB" sz="3000" b="1" dirty="0">
                <a:solidFill>
                  <a:schemeClr val="tx2"/>
                </a:solidFill>
                <a:highlight>
                  <a:srgbClr val="FFFF00"/>
                </a:highlight>
              </a:rPr>
              <a:t>Programme of Works </a:t>
            </a:r>
            <a:r>
              <a:rPr lang="en-GB" sz="3000" b="1" dirty="0" err="1">
                <a:solidFill>
                  <a:schemeClr val="tx2"/>
                </a:solidFill>
                <a:highlight>
                  <a:srgbClr val="FFFF00"/>
                </a:highlight>
              </a:rPr>
              <a:t>Howth</a:t>
            </a:r>
            <a:r>
              <a:rPr lang="en-GB" sz="3000" b="1" dirty="0">
                <a:solidFill>
                  <a:schemeClr val="tx2"/>
                </a:solidFill>
                <a:highlight>
                  <a:srgbClr val="FFFF00"/>
                </a:highlight>
              </a:rPr>
              <a:t> Malahide Area 2020</a:t>
            </a:r>
          </a:p>
        </p:txBody>
      </p:sp>
      <p:sp>
        <p:nvSpPr>
          <p:cNvPr id="12292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sz="2700" b="1" dirty="0"/>
              <a:t>Eamon Lynch 20</a:t>
            </a:r>
            <a:r>
              <a:rPr lang="en-GB" sz="2700" b="1" baseline="30000" dirty="0"/>
              <a:t>th</a:t>
            </a:r>
            <a:r>
              <a:rPr lang="en-GB" sz="2700" b="1" dirty="0"/>
              <a:t> May 2020</a:t>
            </a:r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dirty="0"/>
              <a:t>Operations Department</a:t>
            </a:r>
          </a:p>
        </p:txBody>
      </p:sp>
    </p:spTree>
    <p:extLst>
      <p:ext uri="{BB962C8B-B14F-4D97-AF65-F5344CB8AC3E}">
        <p14:creationId xmlns:p14="http://schemas.microsoft.com/office/powerpoint/2010/main" val="2599089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356350"/>
            <a:ext cx="2590800" cy="365125"/>
          </a:xfrm>
        </p:spPr>
        <p:txBody>
          <a:bodyPr/>
          <a:lstStyle/>
          <a:p>
            <a:pPr>
              <a:defRPr/>
            </a:pPr>
            <a:r>
              <a:rPr lang="en-GB" dirty="0"/>
              <a:t>Operations Department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694155"/>
              </p:ext>
            </p:extLst>
          </p:nvPr>
        </p:nvGraphicFramePr>
        <p:xfrm>
          <a:off x="1600200" y="1676400"/>
          <a:ext cx="6324600" cy="2880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6391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b="1" u="none" strike="noStrike" dirty="0">
                          <a:effectLst/>
                          <a:latin typeface="+mn-lt"/>
                        </a:rPr>
                        <a:t>Item </a:t>
                      </a:r>
                      <a:endParaRPr lang="en-IE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b="1" u="none" strike="noStrike" dirty="0">
                          <a:effectLst/>
                          <a:latin typeface="+mn-lt"/>
                        </a:rPr>
                        <a:t>Road Restoration Improvement/Maintenance </a:t>
                      </a:r>
                      <a:endParaRPr lang="en-IE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Status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391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391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Howth</a:t>
                      </a:r>
                      <a:r>
                        <a:rPr lang="en-I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/Malahide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8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IE" sz="14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Rise, Malahide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Contract Awarded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24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IE" sz="1400" u="none" strike="noStrike" dirty="0">
                          <a:effectLst/>
                          <a:latin typeface="+mn-lt"/>
                        </a:rPr>
                        <a:t>2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Seaview Terrace,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Howth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Contract Awarded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24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IE" sz="1400" u="none" strike="noStrike" dirty="0">
                          <a:effectLst/>
                          <a:latin typeface="+mn-lt"/>
                        </a:rPr>
                        <a:t>3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Carrickbrack</a:t>
                      </a:r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Road, </a:t>
                      </a:r>
                      <a:r>
                        <a:rPr lang="en-IE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Howth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Contract Awarded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524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IE" sz="1400" u="none" strike="noStrike" dirty="0">
                          <a:effectLst/>
                          <a:latin typeface="+mn-lt"/>
                        </a:rPr>
                        <a:t>4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R106 Strand Road, </a:t>
                      </a:r>
                      <a:r>
                        <a:rPr lang="en-IE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Portmarnock</a:t>
                      </a:r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near golf club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Assessing Tenders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524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IE" sz="1400" u="none" strike="noStrike">
                          <a:effectLst/>
                          <a:latin typeface="+mn-lt"/>
                        </a:rPr>
                        <a:t>5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IE" sz="1400" b="0" dirty="0">
                          <a:latin typeface="+mn-lt"/>
                        </a:rPr>
                        <a:t>R106 Malahide Road, </a:t>
                      </a:r>
                      <a:r>
                        <a:rPr lang="en-IE" sz="1400" b="0" dirty="0" err="1">
                          <a:latin typeface="+mn-lt"/>
                        </a:rPr>
                        <a:t>Robswall</a:t>
                      </a:r>
                      <a:r>
                        <a:rPr lang="en-IE" sz="1400" b="0" dirty="0">
                          <a:latin typeface="+mn-lt"/>
                        </a:rPr>
                        <a:t> towards </a:t>
                      </a:r>
                      <a:r>
                        <a:rPr lang="en-IE" sz="1400" b="0" dirty="0" err="1">
                          <a:latin typeface="+mn-lt"/>
                        </a:rPr>
                        <a:t>Portmarnock</a:t>
                      </a:r>
                      <a:endParaRPr lang="en-IE" sz="1400" b="0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400" dirty="0">
                          <a:latin typeface="+mn-lt"/>
                        </a:rPr>
                        <a:t>Assessing Tenders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5249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IE" sz="1400" u="none" strike="noStrike" dirty="0">
                          <a:effectLst/>
                          <a:latin typeface="+mn-lt"/>
                        </a:rPr>
                        <a:t>6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Estuary Road Malahide – </a:t>
                      </a:r>
                      <a:r>
                        <a:rPr lang="en-IE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Seatown</a:t>
                      </a:r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East, Malahide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Assessing Tenders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524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R124 The Grange/Broomfield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Contract Awarded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46F2B674-1804-43F3-8DD1-23E6D4243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63" y="289456"/>
            <a:ext cx="8237537" cy="929744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E2007A"/>
                </a:solidFill>
              </a:rPr>
              <a:t>Operations Department – Restoration Improvement/Maintenance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4549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356350"/>
            <a:ext cx="2590800" cy="365125"/>
          </a:xfrm>
        </p:spPr>
        <p:txBody>
          <a:bodyPr/>
          <a:lstStyle/>
          <a:p>
            <a:pPr>
              <a:defRPr/>
            </a:pPr>
            <a:r>
              <a:rPr lang="en-GB" dirty="0"/>
              <a:t>Operations Department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499030"/>
              </p:ext>
            </p:extLst>
          </p:nvPr>
        </p:nvGraphicFramePr>
        <p:xfrm>
          <a:off x="1350565" y="1602754"/>
          <a:ext cx="6442870" cy="29247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7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7377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b="1" u="none" strike="noStrike" dirty="0">
                          <a:effectLst/>
                          <a:latin typeface="+mn-lt"/>
                        </a:rPr>
                        <a:t>Item </a:t>
                      </a:r>
                      <a:endParaRPr lang="en-IE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Location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Status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377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400" b="1" u="none" strike="noStrike" dirty="0" err="1">
                          <a:effectLst/>
                          <a:latin typeface="+mn-lt"/>
                        </a:rPr>
                        <a:t>Howth</a:t>
                      </a:r>
                      <a:r>
                        <a:rPr lang="en-IE" sz="1400" b="1" u="none" strike="noStrike" dirty="0">
                          <a:effectLst/>
                          <a:latin typeface="+mn-lt"/>
                        </a:rPr>
                        <a:t> /Malahide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377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Footpath Improvement Works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IE" sz="140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IE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IE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McCarrons</a:t>
                      </a:r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Lane, Malahide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Contract in Place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IE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IE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Balgriffin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Cottages,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Portmarnock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Kinsealy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Contract in Place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IE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IE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 Peters Terrace to St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Nessans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Howth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Contract in Place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IE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IE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Baskin Cottages/Ashgrove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Kinsealy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Contract in Place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en-IE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Majority of the other agreed locations will be completed with in house crews.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E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en-IE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Second smaller contract in place. Small number of locations to be confirmed.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E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3987D140-BB8B-4CCC-AE13-A715A400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63" y="289456"/>
            <a:ext cx="8237537" cy="929744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E2007A"/>
                </a:solidFill>
              </a:rPr>
              <a:t>Operations Department – Footpaths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5773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4220838"/>
              </p:ext>
            </p:extLst>
          </p:nvPr>
        </p:nvGraphicFramePr>
        <p:xfrm>
          <a:off x="1371600" y="1676400"/>
          <a:ext cx="6629400" cy="3737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1400" dirty="0">
                          <a:solidFill>
                            <a:schemeClr val="tx1"/>
                          </a:solidFill>
                          <a:latin typeface="+mn-lt"/>
                        </a:rPr>
                        <a:t>Item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400" dirty="0">
                          <a:solidFill>
                            <a:schemeClr val="tx1"/>
                          </a:solidFill>
                          <a:latin typeface="+mn-lt"/>
                        </a:rPr>
                        <a:t>Location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400" dirty="0">
                          <a:solidFill>
                            <a:schemeClr val="tx1"/>
                          </a:solidFill>
                          <a:latin typeface="+mn-lt"/>
                        </a:rPr>
                        <a:t>Status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E" sz="140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Howth</a:t>
                      </a:r>
                      <a:r>
                        <a:rPr lang="en-I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/Malahide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E" sz="1400" b="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E" sz="140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Drainage Improvements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E" sz="1400" b="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IE" sz="140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Will include ditch clearance and new gully clearance at water ponding locations.  Also VAS advance flood warning signs for </a:t>
                      </a:r>
                      <a:r>
                        <a:rPr lang="en-IE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motoriats</a:t>
                      </a:r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 Tenders to be sought.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E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IE" sz="140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E" sz="1400" b="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IE" sz="14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Parks &amp; Open Spaces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400" b="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IE" sz="140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Bulb order will be procured on a county wide basis. Assessment completed for H/M area.  Summer bedding plants ordered on county wide basis and for delivery in June.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400" b="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IE" sz="140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Trees will be ordered centrally, possibility for delivery Nov.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400" b="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95D3731F-ECDF-42F2-A5C7-A5ABD0379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E2007A"/>
                </a:solidFill>
              </a:rPr>
              <a:t>Operations Department – Drainage Parks &amp; Open Spaces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6289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356350"/>
            <a:ext cx="2590800" cy="365125"/>
          </a:xfrm>
        </p:spPr>
        <p:txBody>
          <a:bodyPr/>
          <a:lstStyle/>
          <a:p>
            <a:pPr>
              <a:defRPr/>
            </a:pPr>
            <a:r>
              <a:rPr lang="en-GB" dirty="0"/>
              <a:t>Operations Department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617695"/>
              </p:ext>
            </p:extLst>
          </p:nvPr>
        </p:nvGraphicFramePr>
        <p:xfrm>
          <a:off x="1600200" y="1676400"/>
          <a:ext cx="6324600" cy="34205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682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IE" sz="1400" b="1" u="none" strike="noStrike" dirty="0">
                          <a:effectLst/>
                          <a:latin typeface="+mn-lt"/>
                        </a:rPr>
                        <a:t>Item </a:t>
                      </a:r>
                      <a:endParaRPr lang="en-IE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IE" sz="1400" b="1" u="none" strike="noStrike" dirty="0">
                          <a:effectLst/>
                          <a:latin typeface="+mn-lt"/>
                        </a:rPr>
                        <a:t>Location</a:t>
                      </a:r>
                      <a:endParaRPr lang="en-IE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IE" sz="1400" b="1" u="none" strike="noStrike" dirty="0">
                          <a:effectLst/>
                          <a:latin typeface="+mn-lt"/>
                        </a:rPr>
                        <a:t>Status</a:t>
                      </a:r>
                      <a:endParaRPr lang="en-IE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585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IE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317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IE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en-IE" sz="1400" b="1" u="none" strike="noStrike" dirty="0" err="1">
                          <a:effectLst/>
                          <a:latin typeface="+mn-lt"/>
                        </a:rPr>
                        <a:t>Howth</a:t>
                      </a:r>
                      <a:r>
                        <a:rPr lang="en-IE" sz="1400" b="1" u="none" strike="noStrike" dirty="0">
                          <a:effectLst/>
                          <a:latin typeface="+mn-lt"/>
                        </a:rPr>
                        <a:t>/Malahide</a:t>
                      </a:r>
                    </a:p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en-IE" sz="1400" b="1" u="none" strike="noStrike" dirty="0">
                          <a:effectLst/>
                          <a:latin typeface="+mn-lt"/>
                        </a:rPr>
                        <a:t>Public Lighting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585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IE" sz="14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Pedestrian Route </a:t>
                      </a:r>
                      <a:r>
                        <a:rPr lang="en-IE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Binn</a:t>
                      </a:r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IE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Eadair</a:t>
                      </a:r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– Sutton Train Station</a:t>
                      </a:r>
                      <a:endParaRPr lang="en-IE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Surveyed by Contractor.  To commence in next 2 months.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585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IE" sz="1400" u="none" strike="noStrike">
                          <a:effectLst/>
                          <a:latin typeface="+mn-lt"/>
                        </a:rPr>
                        <a:t>2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Tuscany Park </a:t>
                      </a:r>
                      <a:r>
                        <a:rPr lang="en-IE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Baldoyle</a:t>
                      </a:r>
                      <a:endParaRPr lang="en-IE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Complete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585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IE" sz="1400" u="none" strike="noStrike">
                          <a:effectLst/>
                          <a:latin typeface="+mn-lt"/>
                        </a:rPr>
                        <a:t>3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Malahide Marina Promenade</a:t>
                      </a:r>
                      <a:endParaRPr lang="en-IE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Ready to proceed to design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585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IE" sz="1400" u="none" strike="noStrike">
                          <a:effectLst/>
                          <a:latin typeface="+mn-lt"/>
                        </a:rPr>
                        <a:t>4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Streamstown</a:t>
                      </a:r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Lane Malahide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Expect to finish end June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9885">
                <a:tc>
                  <a:txBody>
                    <a:bodyPr/>
                    <a:lstStyle/>
                    <a:p>
                      <a:pPr algn="ctr"/>
                      <a:r>
                        <a:rPr lang="en-IE" sz="1400" b="0" dirty="0"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R124 </a:t>
                      </a:r>
                      <a:r>
                        <a:rPr lang="en-IE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Drumnigh</a:t>
                      </a:r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Road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400" dirty="0">
                          <a:latin typeface="+mn-lt"/>
                        </a:rPr>
                        <a:t>Expect to finish end June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2EA6A1AA-B4FF-4A78-9D2E-84D491FAA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63" y="289456"/>
            <a:ext cx="8237537" cy="929744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E2007A"/>
                </a:solidFill>
              </a:rPr>
              <a:t>Operations Department – Public Lighting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1216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356350"/>
            <a:ext cx="2590800" cy="365125"/>
          </a:xfrm>
        </p:spPr>
        <p:txBody>
          <a:bodyPr/>
          <a:lstStyle/>
          <a:p>
            <a:pPr>
              <a:defRPr/>
            </a:pPr>
            <a:r>
              <a:rPr lang="en-GB" dirty="0"/>
              <a:t>Operations Department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567503"/>
              </p:ext>
            </p:extLst>
          </p:nvPr>
        </p:nvGraphicFramePr>
        <p:xfrm>
          <a:off x="457200" y="1143000"/>
          <a:ext cx="7010400" cy="42392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74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2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881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IE" sz="1400" b="1" u="none" strike="noStrike" dirty="0">
                          <a:effectLst/>
                          <a:latin typeface="+mn-lt"/>
                        </a:rPr>
                        <a:t>Item </a:t>
                      </a:r>
                      <a:endParaRPr lang="en-IE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IE" sz="1400" b="1" u="none" strike="noStrike" dirty="0">
                          <a:effectLst/>
                          <a:latin typeface="+mn-lt"/>
                        </a:rPr>
                        <a:t>Location</a:t>
                      </a:r>
                      <a:endParaRPr lang="en-IE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IE" sz="1400" b="1" u="none" strike="noStrike" dirty="0">
                          <a:effectLst/>
                          <a:latin typeface="+mn-lt"/>
                        </a:rPr>
                        <a:t>Status</a:t>
                      </a:r>
                      <a:endParaRPr lang="en-IE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41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IE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en-IE" sz="14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Traffic Schemes</a:t>
                      </a:r>
                      <a:endParaRPr lang="en-IE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endParaRPr lang="en-IE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41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Ramps &amp; Speed Cushions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1" algn="ctr" fontAlgn="ctr">
                        <a:lnSpc>
                          <a:spcPct val="150000"/>
                        </a:lnSpc>
                      </a:pPr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On public display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41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1" algn="l" fontAlgn="ctr">
                        <a:lnSpc>
                          <a:spcPct val="150000"/>
                        </a:lnSpc>
                      </a:pPr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           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41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IE" sz="1400" u="none" strike="noStrike" dirty="0">
                          <a:effectLst/>
                          <a:latin typeface="+mn-lt"/>
                        </a:rPr>
                        <a:t> 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+mn-lt"/>
                        </a:rPr>
                        <a:t>Road Lining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  County wide contract awarded         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41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400" b="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                      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41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Vehicle Activated Signs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Ready to tender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41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US" sz="140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41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Pedestrian Signals/Crossings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1" algn="ctr" fontAlgn="ctr">
                        <a:lnSpc>
                          <a:spcPct val="150000"/>
                        </a:lnSpc>
                      </a:pPr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County wide tender with Procurement Unit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941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1" algn="ctr" fontAlgn="ctr">
                        <a:lnSpc>
                          <a:spcPct val="150000"/>
                        </a:lnSpc>
                      </a:pP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94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Upgrade of selected footpaths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1" algn="l" fontAlgn="ctr">
                        <a:lnSpc>
                          <a:spcPct val="150000"/>
                        </a:lnSpc>
                      </a:pPr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    Assessing Tenders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941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1" algn="ctr" fontAlgn="ctr">
                        <a:lnSpc>
                          <a:spcPct val="150000"/>
                        </a:lnSpc>
                      </a:pP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6874FD9B-5DFD-4713-AB61-3B5033AADE74}"/>
              </a:ext>
            </a:extLst>
          </p:cNvPr>
          <p:cNvSpPr/>
          <p:nvPr/>
        </p:nvSpPr>
        <p:spPr>
          <a:xfrm>
            <a:off x="533400" y="304800"/>
            <a:ext cx="7391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E2007A"/>
                </a:solidFill>
              </a:rPr>
              <a:t>Operations Department – Traffic Schemes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3673673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2791</TotalTime>
  <Words>394</Words>
  <Application>Microsoft Office PowerPoint</Application>
  <PresentationFormat>On-screen Show (4:3)</PresentationFormat>
  <Paragraphs>116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Open Sans</vt:lpstr>
      <vt:lpstr>Open Sans Extrabold</vt:lpstr>
      <vt:lpstr>Office Theme</vt:lpstr>
      <vt:lpstr>Operations Department</vt:lpstr>
      <vt:lpstr>Operations Department – Restoration Improvement/Maintenance</vt:lpstr>
      <vt:lpstr>Operations Department – Footpaths</vt:lpstr>
      <vt:lpstr>Operations Department – Drainage Parks &amp; Open Spaces</vt:lpstr>
      <vt:lpstr>Operations Department – Public Lighting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COMHAIRLE CONTAE FHINE GALL FINGAL COUNTY COUNCIL Balbriggan/Swords OPERATIONS PROGRAMME OF WORKS 2018</dc:title>
  <dc:creator>Joe Mahon</dc:creator>
  <cp:lastModifiedBy>Eamon Lynch</cp:lastModifiedBy>
  <cp:revision>193</cp:revision>
  <cp:lastPrinted>2020-01-22T11:54:12Z</cp:lastPrinted>
  <dcterms:created xsi:type="dcterms:W3CDTF">2006-08-16T00:00:00Z</dcterms:created>
  <dcterms:modified xsi:type="dcterms:W3CDTF">2020-05-20T08:26:09Z</dcterms:modified>
</cp:coreProperties>
</file>